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0"/>
  </p:notesMasterIdLst>
  <p:sldIdLst>
    <p:sldId id="321" r:id="rId5"/>
    <p:sldId id="324" r:id="rId6"/>
    <p:sldId id="325" r:id="rId7"/>
    <p:sldId id="340" r:id="rId8"/>
    <p:sldId id="343" r:id="rId9"/>
    <p:sldId id="333" r:id="rId10"/>
    <p:sldId id="345" r:id="rId11"/>
    <p:sldId id="344" r:id="rId12"/>
    <p:sldId id="346" r:id="rId13"/>
    <p:sldId id="347" r:id="rId14"/>
    <p:sldId id="348" r:id="rId15"/>
    <p:sldId id="349" r:id="rId16"/>
    <p:sldId id="350" r:id="rId17"/>
    <p:sldId id="351" r:id="rId18"/>
    <p:sldId id="261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EGI" initials="INEGI" lastIdx="57" clrIdx="0">
    <p:extLst>
      <p:ext uri="{19B8F6BF-5375-455C-9EA6-DF929625EA0E}">
        <p15:presenceInfo xmlns:p15="http://schemas.microsoft.com/office/powerpoint/2012/main" userId="INEGI" providerId="None"/>
      </p:ext>
    </p:extLst>
  </p:cmAuthor>
  <p:cmAuthor id="2" name="DE LIRA DELFIN JUAN FERNANDO" initials="DLDJF" lastIdx="6" clrIdx="1">
    <p:extLst>
      <p:ext uri="{19B8F6BF-5375-455C-9EA6-DF929625EA0E}">
        <p15:presenceInfo xmlns:p15="http://schemas.microsoft.com/office/powerpoint/2012/main" userId="S-1-5-21-1606980848-1500820517-1801674531-624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47"/>
  </p:normalViewPr>
  <p:slideViewPr>
    <p:cSldViewPr snapToGrid="0" snapToObjects="1">
      <p:cViewPr varScale="1">
        <p:scale>
          <a:sx n="36" d="100"/>
          <a:sy n="36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ector recto 6"/>
          <p:cNvSpPr/>
          <p:nvPr/>
        </p:nvSpPr>
        <p:spPr>
          <a:xfrm>
            <a:off x="9098697" y="7894780"/>
            <a:ext cx="1" cy="2188031"/>
          </a:xfrm>
          <a:prstGeom prst="line">
            <a:avLst/>
          </a:prstGeom>
          <a:ln w="57150">
            <a:solidFill>
              <a:srgbClr val="00206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9399956" y="7934504"/>
            <a:ext cx="14722619" cy="551694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2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1436915" y="2775856"/>
            <a:ext cx="21267510" cy="9081847"/>
          </a:xfrm>
          <a:prstGeom prst="rect">
            <a:avLst/>
          </a:prstGeom>
        </p:spPr>
        <p:txBody>
          <a:bodyPr/>
          <a:lstStyle>
            <a:lvl1pPr>
              <a:buClr>
                <a:srgbClr val="0074C8"/>
              </a:buClr>
              <a:defRPr sz="5400"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0074C8"/>
              </a:buClr>
              <a:defRPr sz="5400"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0074C8"/>
              </a:buClr>
              <a:defRPr sz="5400"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0074C8"/>
              </a:buClr>
              <a:defRPr sz="5400"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0074C8"/>
              </a:buClr>
              <a:defRPr sz="5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8" name="Título 1"/>
          <p:cNvSpPr txBox="1">
            <a:spLocks noGrp="1"/>
          </p:cNvSpPr>
          <p:nvPr>
            <p:ph type="body" sz="quarter" idx="14"/>
          </p:nvPr>
        </p:nvSpPr>
        <p:spPr>
          <a:xfrm>
            <a:off x="1436914" y="365124"/>
            <a:ext cx="21267510" cy="168320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9000" b="1">
                <a:solidFill>
                  <a:srgbClr val="002F5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9" name="Title Text"/>
          <p:cNvSpPr txBox="1">
            <a:spLocks noGrp="1"/>
          </p:cNvSpPr>
          <p:nvPr>
            <p:ph type="body" sz="quarter" idx="15"/>
          </p:nvPr>
        </p:nvSpPr>
        <p:spPr>
          <a:xfrm>
            <a:off x="6955970" y="12466122"/>
            <a:ext cx="16949060" cy="94281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6000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5.png" descr="imag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14"/>
            <a:ext cx="24384001" cy="137125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1714"/>
            <a:ext cx="24384001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</p:sldLayoutIdLst>
  <p:transition spd="med"/>
  <p:txStyles>
    <p:title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1"/>
          <p:cNvSpPr txBox="1">
            <a:spLocks noGrp="1"/>
          </p:cNvSpPr>
          <p:nvPr>
            <p:ph type="title"/>
          </p:nvPr>
        </p:nvSpPr>
        <p:spPr>
          <a:xfrm>
            <a:off x="9399956" y="6605334"/>
            <a:ext cx="14722619" cy="49961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dirty="0"/>
              <a:t>Importancia de las Fuentes de Información en Población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30756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571396" y="2104359"/>
            <a:ext cx="23333634" cy="991930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0"/>
              </a:spcBef>
            </a:pPr>
            <a:endParaRPr lang="es-MX" sz="4000" dirty="0"/>
          </a:p>
          <a:p>
            <a:pPr marL="0" indent="0" algn="just">
              <a:spcBef>
                <a:spcPts val="3000"/>
              </a:spcBef>
              <a:buNone/>
            </a:pPr>
            <a:r>
              <a:rPr lang="es-MX" sz="4000" dirty="0"/>
              <a:t>.  </a:t>
            </a:r>
          </a:p>
          <a:p>
            <a:pPr algn="just">
              <a:spcBef>
                <a:spcPts val="3000"/>
              </a:spcBef>
            </a:pPr>
            <a:endParaRPr lang="es-MX" sz="4000" dirty="0"/>
          </a:p>
          <a:p>
            <a:pPr algn="just">
              <a:spcBef>
                <a:spcPts val="3000"/>
              </a:spcBef>
            </a:pPr>
            <a:endParaRPr lang="es-MX" sz="4000" dirty="0"/>
          </a:p>
        </p:txBody>
      </p:sp>
      <p:sp>
        <p:nvSpPr>
          <p:cNvPr id="109" name="Título 1"/>
          <p:cNvSpPr txBox="1">
            <a:spLocks noGrp="1"/>
          </p:cNvSpPr>
          <p:nvPr>
            <p:ph type="body" idx="14"/>
          </p:nvPr>
        </p:nvSpPr>
        <p:spPr>
          <a:xfrm>
            <a:off x="0" y="779929"/>
            <a:ext cx="24384000" cy="1343838"/>
          </a:xfrm>
          <a:prstGeom prst="rect">
            <a:avLst/>
          </a:prstGeom>
        </p:spPr>
        <p:txBody>
          <a:bodyPr/>
          <a:lstStyle/>
          <a:p>
            <a:r>
              <a:rPr lang="es-MX" sz="5400" dirty="0"/>
              <a:t>Fuentes Genéricas de Información en Población</a:t>
            </a:r>
            <a:endParaRPr sz="5400" dirty="0"/>
          </a:p>
        </p:txBody>
      </p:sp>
      <p:sp>
        <p:nvSpPr>
          <p:cNvPr id="110" name="Title Text"/>
          <p:cNvSpPr txBox="1">
            <a:spLocks noGrp="1"/>
          </p:cNvSpPr>
          <p:nvPr>
            <p:ph type="body" idx="15"/>
          </p:nvPr>
        </p:nvSpPr>
        <p:spPr>
          <a:xfrm>
            <a:off x="6677891" y="12466122"/>
            <a:ext cx="17227139" cy="942812"/>
          </a:xfrm>
          <a:prstGeom prst="rect">
            <a:avLst/>
          </a:prstGeo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Generación de Indicadores</a:t>
            </a:r>
            <a:endParaRPr sz="5400" dirty="0">
              <a:solidFill>
                <a:srgbClr val="002F58"/>
              </a:solidFill>
            </a:endParaRP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DD5B9C7E-4183-4A09-880A-A9C7CC49A789}"/>
              </a:ext>
            </a:extLst>
          </p:cNvPr>
          <p:cNvSpPr/>
          <p:nvPr/>
        </p:nvSpPr>
        <p:spPr>
          <a:xfrm>
            <a:off x="138545" y="1522875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9CE9FED-2F2E-41BA-9726-FF53C24A1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448" y="2566222"/>
            <a:ext cx="13459530" cy="934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6392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571396" y="2104359"/>
            <a:ext cx="23333634" cy="991930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0"/>
              </a:spcBef>
            </a:pPr>
            <a:endParaRPr lang="es-MX" sz="4000" dirty="0"/>
          </a:p>
          <a:p>
            <a:pPr marL="0" indent="0" algn="just">
              <a:spcBef>
                <a:spcPts val="3000"/>
              </a:spcBef>
              <a:buNone/>
            </a:pPr>
            <a:r>
              <a:rPr lang="es-MX" sz="4000" dirty="0"/>
              <a:t>.  </a:t>
            </a:r>
          </a:p>
          <a:p>
            <a:pPr algn="just">
              <a:spcBef>
                <a:spcPts val="3000"/>
              </a:spcBef>
            </a:pPr>
            <a:endParaRPr lang="es-MX" sz="4000" dirty="0"/>
          </a:p>
          <a:p>
            <a:pPr algn="just">
              <a:spcBef>
                <a:spcPts val="3000"/>
              </a:spcBef>
            </a:pPr>
            <a:endParaRPr lang="es-MX" sz="4000" dirty="0"/>
          </a:p>
        </p:txBody>
      </p:sp>
      <p:sp>
        <p:nvSpPr>
          <p:cNvPr id="109" name="Título 1"/>
          <p:cNvSpPr txBox="1">
            <a:spLocks noGrp="1"/>
          </p:cNvSpPr>
          <p:nvPr>
            <p:ph type="body" idx="14"/>
          </p:nvPr>
        </p:nvSpPr>
        <p:spPr>
          <a:xfrm>
            <a:off x="0" y="779929"/>
            <a:ext cx="24384000" cy="1343838"/>
          </a:xfrm>
          <a:prstGeom prst="rect">
            <a:avLst/>
          </a:prstGeom>
        </p:spPr>
        <p:txBody>
          <a:bodyPr/>
          <a:lstStyle/>
          <a:p>
            <a:r>
              <a:rPr lang="es-MX" sz="5400" dirty="0"/>
              <a:t>Fuentes Genéricas de Información en Población</a:t>
            </a:r>
            <a:endParaRPr sz="5400" dirty="0"/>
          </a:p>
        </p:txBody>
      </p:sp>
      <p:sp>
        <p:nvSpPr>
          <p:cNvPr id="110" name="Title Text"/>
          <p:cNvSpPr txBox="1">
            <a:spLocks noGrp="1"/>
          </p:cNvSpPr>
          <p:nvPr>
            <p:ph type="body" idx="15"/>
          </p:nvPr>
        </p:nvSpPr>
        <p:spPr>
          <a:xfrm>
            <a:off x="6677891" y="12466122"/>
            <a:ext cx="17227139" cy="942812"/>
          </a:xfrm>
          <a:prstGeom prst="rect">
            <a:avLst/>
          </a:prstGeo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Generación de Indicadores</a:t>
            </a:r>
            <a:endParaRPr sz="5400" dirty="0">
              <a:solidFill>
                <a:srgbClr val="002F58"/>
              </a:solidFill>
            </a:endParaRP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DD5B9C7E-4183-4A09-880A-A9C7CC49A789}"/>
              </a:ext>
            </a:extLst>
          </p:cNvPr>
          <p:cNvSpPr/>
          <p:nvPr/>
        </p:nvSpPr>
        <p:spPr>
          <a:xfrm>
            <a:off x="138545" y="1522875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9CE9FED-2F2E-41BA-9726-FF53C24A1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448" y="2566222"/>
            <a:ext cx="13459530" cy="934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089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571396" y="2104359"/>
            <a:ext cx="23333634" cy="991930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0"/>
              </a:spcBef>
            </a:pPr>
            <a:endParaRPr lang="es-MX" sz="4000" dirty="0"/>
          </a:p>
          <a:p>
            <a:pPr marL="0" indent="0" algn="just">
              <a:spcBef>
                <a:spcPts val="3000"/>
              </a:spcBef>
              <a:buNone/>
            </a:pPr>
            <a:r>
              <a:rPr lang="es-MX" sz="4000" dirty="0"/>
              <a:t>.  </a:t>
            </a:r>
          </a:p>
          <a:p>
            <a:pPr algn="just">
              <a:spcBef>
                <a:spcPts val="3000"/>
              </a:spcBef>
            </a:pPr>
            <a:endParaRPr lang="es-MX" sz="4000" dirty="0"/>
          </a:p>
          <a:p>
            <a:pPr algn="just">
              <a:spcBef>
                <a:spcPts val="3000"/>
              </a:spcBef>
            </a:pPr>
            <a:endParaRPr lang="es-MX" sz="4000" dirty="0"/>
          </a:p>
        </p:txBody>
      </p:sp>
      <p:sp>
        <p:nvSpPr>
          <p:cNvPr id="109" name="Título 1"/>
          <p:cNvSpPr txBox="1">
            <a:spLocks noGrp="1"/>
          </p:cNvSpPr>
          <p:nvPr>
            <p:ph type="body" idx="14"/>
          </p:nvPr>
        </p:nvSpPr>
        <p:spPr>
          <a:xfrm>
            <a:off x="0" y="779929"/>
            <a:ext cx="24384000" cy="1343838"/>
          </a:xfrm>
          <a:prstGeom prst="rect">
            <a:avLst/>
          </a:prstGeom>
        </p:spPr>
        <p:txBody>
          <a:bodyPr/>
          <a:lstStyle/>
          <a:p>
            <a:r>
              <a:rPr lang="es-MX" sz="5400" dirty="0"/>
              <a:t>Fuentes Genéricas de Información en Población</a:t>
            </a:r>
            <a:endParaRPr sz="5400" dirty="0"/>
          </a:p>
        </p:txBody>
      </p:sp>
      <p:sp>
        <p:nvSpPr>
          <p:cNvPr id="110" name="Title Text"/>
          <p:cNvSpPr txBox="1">
            <a:spLocks noGrp="1"/>
          </p:cNvSpPr>
          <p:nvPr>
            <p:ph type="body" idx="15"/>
          </p:nvPr>
        </p:nvSpPr>
        <p:spPr>
          <a:xfrm>
            <a:off x="6677891" y="12466122"/>
            <a:ext cx="17227139" cy="942812"/>
          </a:xfrm>
          <a:prstGeom prst="rect">
            <a:avLst/>
          </a:prstGeo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Generación de Indicadores</a:t>
            </a:r>
            <a:endParaRPr sz="5400" dirty="0">
              <a:solidFill>
                <a:srgbClr val="002F58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91496C-3B30-4C82-8847-670DEABF9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542" y="2123768"/>
            <a:ext cx="16488491" cy="9899900"/>
          </a:xfrm>
          <a:prstGeom prst="rect">
            <a:avLst/>
          </a:prstGeom>
        </p:spPr>
      </p:pic>
      <p:sp>
        <p:nvSpPr>
          <p:cNvPr id="6" name="Flecha derecha 5">
            <a:extLst>
              <a:ext uri="{FF2B5EF4-FFF2-40B4-BE49-F238E27FC236}">
                <a16:creationId xmlns:a16="http://schemas.microsoft.com/office/drawing/2014/main" id="{DD5B9C7E-4183-4A09-880A-A9C7CC49A789}"/>
              </a:ext>
            </a:extLst>
          </p:cNvPr>
          <p:cNvSpPr/>
          <p:nvPr/>
        </p:nvSpPr>
        <p:spPr>
          <a:xfrm>
            <a:off x="138545" y="1522875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0318256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571396" y="2104359"/>
            <a:ext cx="23333634" cy="991930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0"/>
              </a:spcBef>
            </a:pPr>
            <a:endParaRPr lang="es-MX" sz="4000" dirty="0"/>
          </a:p>
          <a:p>
            <a:pPr marL="0" indent="0" algn="just">
              <a:spcBef>
                <a:spcPts val="3000"/>
              </a:spcBef>
              <a:buNone/>
            </a:pPr>
            <a:r>
              <a:rPr lang="es-MX" sz="4000" dirty="0"/>
              <a:t>.  </a:t>
            </a:r>
          </a:p>
          <a:p>
            <a:pPr algn="just">
              <a:spcBef>
                <a:spcPts val="3000"/>
              </a:spcBef>
            </a:pPr>
            <a:endParaRPr lang="es-MX" sz="4000" dirty="0"/>
          </a:p>
          <a:p>
            <a:pPr algn="just">
              <a:spcBef>
                <a:spcPts val="3000"/>
              </a:spcBef>
            </a:pPr>
            <a:endParaRPr lang="es-MX" sz="4000" dirty="0"/>
          </a:p>
        </p:txBody>
      </p:sp>
      <p:sp>
        <p:nvSpPr>
          <p:cNvPr id="109" name="Título 1"/>
          <p:cNvSpPr txBox="1">
            <a:spLocks noGrp="1"/>
          </p:cNvSpPr>
          <p:nvPr>
            <p:ph type="body" idx="14"/>
          </p:nvPr>
        </p:nvSpPr>
        <p:spPr>
          <a:xfrm>
            <a:off x="0" y="779929"/>
            <a:ext cx="24384000" cy="1343838"/>
          </a:xfrm>
          <a:prstGeom prst="rect">
            <a:avLst/>
          </a:prstGeom>
        </p:spPr>
        <p:txBody>
          <a:bodyPr/>
          <a:lstStyle/>
          <a:p>
            <a:r>
              <a:rPr lang="es-MX" sz="5400" dirty="0"/>
              <a:t>Fuentes Genéricas de Información en Población</a:t>
            </a:r>
            <a:endParaRPr sz="5400" dirty="0"/>
          </a:p>
        </p:txBody>
      </p:sp>
      <p:sp>
        <p:nvSpPr>
          <p:cNvPr id="110" name="Title Text"/>
          <p:cNvSpPr txBox="1">
            <a:spLocks noGrp="1"/>
          </p:cNvSpPr>
          <p:nvPr>
            <p:ph type="body" idx="15"/>
          </p:nvPr>
        </p:nvSpPr>
        <p:spPr>
          <a:xfrm>
            <a:off x="6677891" y="12466122"/>
            <a:ext cx="17227139" cy="942812"/>
          </a:xfrm>
          <a:prstGeom prst="rect">
            <a:avLst/>
          </a:prstGeo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Generación de Indicadores</a:t>
            </a:r>
            <a:endParaRPr sz="5400" dirty="0">
              <a:solidFill>
                <a:srgbClr val="002F58"/>
              </a:solidFill>
            </a:endParaRP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DD5B9C7E-4183-4A09-880A-A9C7CC49A789}"/>
              </a:ext>
            </a:extLst>
          </p:cNvPr>
          <p:cNvSpPr/>
          <p:nvPr/>
        </p:nvSpPr>
        <p:spPr>
          <a:xfrm>
            <a:off x="138545" y="1522875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8840333B-22F0-41F4-8DD0-5621D0B13DB4}"/>
              </a:ext>
            </a:extLst>
          </p:cNvPr>
          <p:cNvSpPr txBox="1">
            <a:spLocks/>
          </p:cNvSpPr>
          <p:nvPr/>
        </p:nvSpPr>
        <p:spPr>
          <a:xfrm>
            <a:off x="1398493" y="3699928"/>
            <a:ext cx="22026283" cy="7911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>
            <a:lvl1pPr marL="63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27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90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254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317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381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/>
              <a:t>Sistema de Estadísticas de la Secretaría Salud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Sistema Estadístico de la Secretaría de Educación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Catastros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Registro Civil 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Registro de Personas con Discapacidad de Guanajuato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Registro Público de la Propiedad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Inventario Nacional de Viviendas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Permisos de Uso de Suelo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Asegurados en IMSS e ISSSTE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endParaRPr lang="es-MX" sz="40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endParaRPr lang="es-MX" sz="4400" dirty="0">
              <a:solidFill>
                <a:schemeClr val="tx1"/>
              </a:solidFill>
            </a:endParaRPr>
          </a:p>
          <a:p>
            <a:pPr marL="265113" indent="-265113" algn="just">
              <a:spcBef>
                <a:spcPts val="600"/>
              </a:spcBef>
              <a:spcAft>
                <a:spcPts val="2400"/>
              </a:spcAft>
              <a:buFontTx/>
              <a:buNone/>
            </a:pPr>
            <a:endParaRPr lang="es-MX" sz="6000" baseline="30000" dirty="0"/>
          </a:p>
          <a:p>
            <a:pPr marL="265113" indent="-265113" algn="just">
              <a:spcBef>
                <a:spcPts val="1200"/>
              </a:spcBef>
              <a:spcAft>
                <a:spcPts val="2400"/>
              </a:spcAft>
              <a:buFontTx/>
              <a:buNone/>
            </a:pPr>
            <a:endParaRPr lang="es-MX" sz="6600" baseline="30000" dirty="0"/>
          </a:p>
          <a:p>
            <a:pPr marL="265113" indent="-265113" algn="just">
              <a:spcBef>
                <a:spcPts val="1200"/>
              </a:spcBef>
              <a:spcAft>
                <a:spcPts val="2400"/>
              </a:spcAft>
              <a:buFontTx/>
              <a:buNone/>
            </a:pPr>
            <a:endParaRPr lang="es-MX" sz="6600" baseline="30000" dirty="0"/>
          </a:p>
          <a:p>
            <a:pPr marL="265113" indent="-265113" algn="just">
              <a:spcBef>
                <a:spcPts val="1800"/>
              </a:spcBef>
              <a:spcAft>
                <a:spcPts val="2400"/>
              </a:spcAft>
              <a:buFontTx/>
              <a:buNone/>
            </a:pPr>
            <a:r>
              <a:rPr lang="es-MX" sz="3200" dirty="0"/>
              <a:t>.</a:t>
            </a:r>
          </a:p>
          <a:p>
            <a:pPr marL="265113" indent="-265113" algn="just">
              <a:spcBef>
                <a:spcPts val="5400"/>
              </a:spcBef>
              <a:spcAft>
                <a:spcPts val="2400"/>
              </a:spcAft>
              <a:buFontTx/>
              <a:buNone/>
            </a:pPr>
            <a:endParaRPr lang="es-MX" sz="32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2A46BF5-D080-4C4C-B51D-4AD79EC530F6}"/>
              </a:ext>
            </a:extLst>
          </p:cNvPr>
          <p:cNvSpPr txBox="1"/>
          <p:nvPr/>
        </p:nvSpPr>
        <p:spPr>
          <a:xfrm>
            <a:off x="5715297" y="2558530"/>
            <a:ext cx="11913519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5400" dirty="0"/>
              <a:t>E</a:t>
            </a:r>
            <a:r>
              <a:rPr kumimoji="0" lang="es-MX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jemplos de Registros Administrativos</a:t>
            </a:r>
          </a:p>
        </p:txBody>
      </p:sp>
    </p:spTree>
    <p:extLst>
      <p:ext uri="{BB962C8B-B14F-4D97-AF65-F5344CB8AC3E}">
        <p14:creationId xmlns:p14="http://schemas.microsoft.com/office/powerpoint/2010/main" val="164323383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233054" y="2123767"/>
            <a:ext cx="23671976" cy="991930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0"/>
              </a:spcBef>
            </a:pPr>
            <a:endParaRPr lang="es-MX" sz="4000" dirty="0"/>
          </a:p>
          <a:p>
            <a:pPr marL="0" indent="0" algn="just">
              <a:spcBef>
                <a:spcPts val="3000"/>
              </a:spcBef>
              <a:buNone/>
            </a:pPr>
            <a:endParaRPr lang="es-MX" sz="4000" dirty="0"/>
          </a:p>
        </p:txBody>
      </p:sp>
      <p:sp>
        <p:nvSpPr>
          <p:cNvPr id="109" name="Título 1"/>
          <p:cNvSpPr txBox="1">
            <a:spLocks noGrp="1"/>
          </p:cNvSpPr>
          <p:nvPr>
            <p:ph type="body" idx="14"/>
          </p:nvPr>
        </p:nvSpPr>
        <p:spPr>
          <a:xfrm>
            <a:off x="0" y="779929"/>
            <a:ext cx="24384000" cy="1343838"/>
          </a:xfrm>
          <a:prstGeom prst="rect">
            <a:avLst/>
          </a:prstGeom>
        </p:spPr>
        <p:txBody>
          <a:bodyPr/>
          <a:lstStyle/>
          <a:p>
            <a:r>
              <a:rPr lang="es-MX" sz="5400" dirty="0"/>
              <a:t>Algunas Conclusiones</a:t>
            </a:r>
            <a:endParaRPr sz="5400" dirty="0"/>
          </a:p>
        </p:txBody>
      </p:sp>
      <p:sp>
        <p:nvSpPr>
          <p:cNvPr id="110" name="Title Text"/>
          <p:cNvSpPr txBox="1">
            <a:spLocks noGrp="1"/>
          </p:cNvSpPr>
          <p:nvPr>
            <p:ph type="body" idx="15"/>
          </p:nvPr>
        </p:nvSpPr>
        <p:spPr>
          <a:xfrm>
            <a:off x="6677891" y="12466122"/>
            <a:ext cx="17227139" cy="942812"/>
          </a:xfrm>
          <a:prstGeom prst="rect">
            <a:avLst/>
          </a:prstGeo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Generación de Indicadores</a:t>
            </a:r>
            <a:endParaRPr sz="5400" dirty="0">
              <a:solidFill>
                <a:srgbClr val="002F58"/>
              </a:solidFill>
            </a:endParaRP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DD5B9C7E-4183-4A09-880A-A9C7CC49A789}"/>
              </a:ext>
            </a:extLst>
          </p:cNvPr>
          <p:cNvSpPr/>
          <p:nvPr/>
        </p:nvSpPr>
        <p:spPr>
          <a:xfrm>
            <a:off x="138545" y="1522875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8840333B-22F0-41F4-8DD0-5621D0B13DB4}"/>
              </a:ext>
            </a:extLst>
          </p:cNvPr>
          <p:cNvSpPr txBox="1">
            <a:spLocks/>
          </p:cNvSpPr>
          <p:nvPr/>
        </p:nvSpPr>
        <p:spPr>
          <a:xfrm>
            <a:off x="3012141" y="3467604"/>
            <a:ext cx="19121718" cy="7911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>
            <a:lvl1pPr marL="63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27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90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254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317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381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/>
              <a:t>Dentro de los principales retos en población, está la generación de estadísticas que permitan guiar políticas públicas a mayor detalle y temporalidad.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Los Registros Administrativos constituyen fuentes valiosas para la planeación y gestión pública.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El desarrollo y actualización de estas fuentes de información se puede adecuar para que aparte de su función administrativa, provean información confiable, de calidad, oportuna y con periodicidad menor a un año. 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/>
                </a:solidFill>
              </a:rPr>
              <a:t>Es necesario revisar el marco jurídico de estos registros para adecuar las características que les permitan confidencialidad y su aprovechamiento estadístico.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endParaRPr lang="es-MX" sz="40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endParaRPr lang="es-MX" sz="40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endParaRPr lang="es-MX" sz="4400" dirty="0">
              <a:solidFill>
                <a:schemeClr val="tx1"/>
              </a:solidFill>
            </a:endParaRPr>
          </a:p>
          <a:p>
            <a:pPr marL="265113" indent="-265113" algn="just">
              <a:spcBef>
                <a:spcPts val="600"/>
              </a:spcBef>
              <a:spcAft>
                <a:spcPts val="2400"/>
              </a:spcAft>
              <a:buFontTx/>
              <a:buNone/>
            </a:pPr>
            <a:endParaRPr lang="es-MX" sz="6000" baseline="30000" dirty="0"/>
          </a:p>
          <a:p>
            <a:pPr marL="265113" indent="-265113" algn="just">
              <a:spcBef>
                <a:spcPts val="1200"/>
              </a:spcBef>
              <a:spcAft>
                <a:spcPts val="2400"/>
              </a:spcAft>
              <a:buFontTx/>
              <a:buNone/>
            </a:pPr>
            <a:endParaRPr lang="es-MX" sz="6600" baseline="30000" dirty="0"/>
          </a:p>
          <a:p>
            <a:pPr marL="265113" indent="-265113" algn="just">
              <a:spcBef>
                <a:spcPts val="1200"/>
              </a:spcBef>
              <a:spcAft>
                <a:spcPts val="2400"/>
              </a:spcAft>
              <a:buFontTx/>
              <a:buNone/>
            </a:pPr>
            <a:endParaRPr lang="es-MX" sz="6600" baseline="30000" dirty="0"/>
          </a:p>
          <a:p>
            <a:pPr marL="265113" indent="-265113" algn="just">
              <a:spcBef>
                <a:spcPts val="1800"/>
              </a:spcBef>
              <a:spcAft>
                <a:spcPts val="2400"/>
              </a:spcAft>
              <a:buFontTx/>
              <a:buNone/>
            </a:pPr>
            <a:r>
              <a:rPr lang="es-MX" sz="3200" dirty="0"/>
              <a:t>.</a:t>
            </a:r>
          </a:p>
          <a:p>
            <a:pPr marL="265113" indent="-265113" algn="just">
              <a:spcBef>
                <a:spcPts val="5400"/>
              </a:spcBef>
              <a:spcAft>
                <a:spcPts val="2400"/>
              </a:spcAft>
              <a:buFontTx/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98683283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3"/>
          </p:nvPr>
        </p:nvSpPr>
        <p:spPr>
          <a:xfrm>
            <a:off x="1436915" y="2249385"/>
            <a:ext cx="21644758" cy="9081847"/>
          </a:xfrm>
        </p:spPr>
        <p:txBody>
          <a:bodyPr/>
          <a:lstStyle/>
          <a:p>
            <a:pPr algn="just"/>
            <a:r>
              <a:rPr lang="es-MX" dirty="0"/>
              <a:t>Del foro:</a:t>
            </a:r>
          </a:p>
          <a:p>
            <a:pPr marL="635000" lvl="1" indent="0" algn="just">
              <a:buNone/>
            </a:pPr>
            <a:r>
              <a:rPr lang="es-MX" dirty="0"/>
              <a:t>Abordar la dimensión poblacional desde las perspectivas de cada visión institucional para obtener conclusiones que permitan políticas y acciones públicas.</a:t>
            </a:r>
          </a:p>
          <a:p>
            <a:pPr algn="just"/>
            <a:r>
              <a:rPr lang="es-MX" dirty="0"/>
              <a:t>Particular de esta presentación:</a:t>
            </a:r>
          </a:p>
          <a:p>
            <a:pPr marL="635000" lvl="1" indent="0" algn="just">
              <a:buNone/>
            </a:pPr>
            <a:r>
              <a:rPr lang="es-MX" dirty="0"/>
              <a:t>El papel de la estadística oficial estatal y federal en la coordinación de sistemas en producción y uso de la información para la planeación.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1436915" y="319961"/>
            <a:ext cx="21267510" cy="1683208"/>
          </a:xfrm>
        </p:spPr>
        <p:txBody>
          <a:bodyPr/>
          <a:lstStyle/>
          <a:p>
            <a:r>
              <a:rPr lang="es-MX" dirty="0"/>
              <a:t>Temática </a:t>
            </a:r>
          </a:p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MX" sz="5400" dirty="0" err="1">
                <a:solidFill>
                  <a:srgbClr val="002F58"/>
                </a:solidFill>
              </a:rPr>
              <a:t>Webinar</a:t>
            </a:r>
            <a:r>
              <a:rPr lang="es-MX" sz="5400" dirty="0">
                <a:solidFill>
                  <a:srgbClr val="002F58"/>
                </a:solidFill>
              </a:rPr>
              <a:t> 2020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1750911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MX" dirty="0"/>
              <a:t>Retos actuales en población</a:t>
            </a:r>
          </a:p>
          <a:p>
            <a:endParaRPr lang="en-US" dirty="0"/>
          </a:p>
        </p:txBody>
      </p:sp>
      <p:sp>
        <p:nvSpPr>
          <p:cNvPr id="6" name="Flecha derecha 5"/>
          <p:cNvSpPr/>
          <p:nvPr/>
        </p:nvSpPr>
        <p:spPr>
          <a:xfrm>
            <a:off x="169042" y="1752676"/>
            <a:ext cx="24045915" cy="917079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Ejes</a:t>
            </a:r>
            <a:r>
              <a:rPr kumimoji="0" lang="en-US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kumimoji="0" lang="en-US" sz="30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Temáticos</a:t>
            </a: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092810" y="2519301"/>
            <a:ext cx="3114635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400" b="1" dirty="0">
                <a:solidFill>
                  <a:srgbClr val="002060"/>
                </a:solidFill>
              </a:rPr>
              <a:t>Económica</a:t>
            </a:r>
            <a:endParaRPr kumimoji="0" lang="en-US" sz="44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484599" y="2519301"/>
            <a:ext cx="5423375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400" b="1" dirty="0">
                <a:solidFill>
                  <a:srgbClr val="002060"/>
                </a:solidFill>
              </a:rPr>
              <a:t>Medio Ambiente y Territorio</a:t>
            </a:r>
            <a:endParaRPr kumimoji="0" lang="en-US" sz="44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7349152" y="2475516"/>
            <a:ext cx="5423376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742950" marR="0" indent="-74295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</a:pPr>
            <a:r>
              <a:rPr kumimoji="0" lang="es-MX" sz="44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Pública y Edo. </a:t>
            </a:r>
          </a:p>
          <a:p>
            <a:pPr marR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s-MX" sz="44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De Derecho</a:t>
            </a:r>
            <a:endParaRPr kumimoji="0" lang="en-US" sz="44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1" name="Conector angular 10"/>
          <p:cNvCxnSpPr>
            <a:stCxn id="7" idx="1"/>
          </p:cNvCxnSpPr>
          <p:nvPr/>
        </p:nvCxnSpPr>
        <p:spPr>
          <a:xfrm rot="10800000" flipV="1">
            <a:off x="5970878" y="2909152"/>
            <a:ext cx="1121933" cy="7685840"/>
          </a:xfrm>
          <a:prstGeom prst="bentConnector2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angular 15"/>
          <p:cNvCxnSpPr>
            <a:cxnSpLocks/>
            <a:stCxn id="8" idx="1"/>
          </p:cNvCxnSpPr>
          <p:nvPr/>
        </p:nvCxnSpPr>
        <p:spPr>
          <a:xfrm rot="10800000" flipV="1">
            <a:off x="11043423" y="3247706"/>
            <a:ext cx="441176" cy="7685838"/>
          </a:xfrm>
          <a:prstGeom prst="bentConnector2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cxnSpLocks/>
            <a:stCxn id="9" idx="1"/>
          </p:cNvCxnSpPr>
          <p:nvPr/>
        </p:nvCxnSpPr>
        <p:spPr>
          <a:xfrm rot="10800000" flipV="1">
            <a:off x="16967374" y="3203921"/>
            <a:ext cx="381779" cy="7729622"/>
          </a:xfrm>
          <a:prstGeom prst="bentConnector2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5952527" y="4747237"/>
            <a:ext cx="4886826" cy="4773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n-US" sz="3600" dirty="0" err="1">
                <a:latin typeface="Arial"/>
                <a:ea typeface="Arial"/>
                <a:cs typeface="Arial"/>
                <a:sym typeface="Arial"/>
              </a:rPr>
              <a:t>Inversión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latin typeface="Arial"/>
                <a:ea typeface="Arial"/>
                <a:cs typeface="Arial"/>
                <a:sym typeface="Arial"/>
              </a:rPr>
              <a:t>Extranjera</a:t>
            </a:r>
            <a:endParaRPr lang="en-US" sz="3600" dirty="0">
              <a:latin typeface="Arial"/>
              <a:ea typeface="Arial"/>
              <a:cs typeface="Arial"/>
              <a:sym typeface="Arial"/>
            </a:endParaRP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n-US" sz="3600" dirty="0" err="1">
                <a:latin typeface="Arial"/>
                <a:ea typeface="Arial"/>
                <a:cs typeface="Arial"/>
                <a:sym typeface="Arial"/>
              </a:rPr>
              <a:t>Cadenas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de Valor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n-US" sz="3600" dirty="0" err="1">
                <a:latin typeface="Arial"/>
                <a:ea typeface="Arial"/>
                <a:cs typeface="Arial"/>
                <a:sym typeface="Arial"/>
              </a:rPr>
              <a:t>Infraestructura</a:t>
            </a:r>
            <a:endParaRPr lang="en-US" sz="3600" dirty="0">
              <a:latin typeface="Arial"/>
              <a:ea typeface="Arial"/>
              <a:cs typeface="Arial"/>
              <a:sym typeface="Arial"/>
            </a:endParaRP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n-US" sz="3600" dirty="0" err="1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Empleo</a:t>
            </a:r>
            <a:endParaRPr lang="en-US" sz="3600" dirty="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35000" indent="-635000" algn="l" hangingPunct="1">
              <a:spcBef>
                <a:spcPts val="5900"/>
              </a:spcBef>
              <a:buClr>
                <a:srgbClr val="0074C8"/>
              </a:buClr>
              <a:buSzPct val="125000"/>
              <a:buFontTx/>
              <a:buChar char="•"/>
            </a:pPr>
            <a:endParaRPr lang="en-US" sz="3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1102317" y="4747237"/>
            <a:ext cx="5542693" cy="6435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latin typeface="Arial"/>
                <a:ea typeface="Arial"/>
                <a:cs typeface="Arial"/>
                <a:sym typeface="Arial"/>
              </a:rPr>
              <a:t>Sostenibilidad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Gestión Integral de Residuos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latin typeface="Arial"/>
                <a:ea typeface="Arial"/>
                <a:cs typeface="Arial"/>
                <a:sym typeface="Arial"/>
              </a:rPr>
              <a:t>Mitigación del Cambio Climático.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Aprovechamiento racional de recursos.</a:t>
            </a:r>
          </a:p>
          <a:p>
            <a:pPr marL="635000" indent="-635000" algn="l" hangingPunct="1">
              <a:spcBef>
                <a:spcPts val="5900"/>
              </a:spcBef>
              <a:buClr>
                <a:srgbClr val="0074C8"/>
              </a:buClr>
              <a:buSzPct val="125000"/>
              <a:buFontTx/>
              <a:buChar char="•"/>
            </a:pPr>
            <a:endParaRPr lang="es-MX" sz="3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16977522" y="4747237"/>
            <a:ext cx="689164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latin typeface="Arial"/>
                <a:ea typeface="Arial"/>
                <a:cs typeface="Arial"/>
                <a:sym typeface="Arial"/>
              </a:rPr>
              <a:t>Servicios Gubernamentales de Calidad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latin typeface="Arial"/>
                <a:ea typeface="Arial"/>
                <a:cs typeface="Arial"/>
                <a:sym typeface="Arial"/>
              </a:rPr>
              <a:t>Gestión Transparente.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Perspectiva de Género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Justicia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669436" y="2436062"/>
            <a:ext cx="3465464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Humana y Social</a:t>
            </a:r>
          </a:p>
        </p:txBody>
      </p:sp>
      <p:cxnSp>
        <p:nvCxnSpPr>
          <p:cNvPr id="19" name="Conector angular 18"/>
          <p:cNvCxnSpPr>
            <a:cxnSpLocks/>
            <a:stCxn id="15" idx="1"/>
          </p:cNvCxnSpPr>
          <p:nvPr/>
        </p:nvCxnSpPr>
        <p:spPr>
          <a:xfrm rot="10800000" flipV="1">
            <a:off x="359396" y="3164467"/>
            <a:ext cx="1310041" cy="7685840"/>
          </a:xfrm>
          <a:prstGeom prst="bentConnector2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410725" y="4747237"/>
            <a:ext cx="5220484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Seguridad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Pobreza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Alimentación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Salud, Deporte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Vivienda y Servicios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Grupos Prioritarios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Educación Universal</a:t>
            </a:r>
          </a:p>
          <a:p>
            <a:pPr marL="635000" indent="-635000" algn="l" hangingPunct="1">
              <a:spcBef>
                <a:spcPts val="3000"/>
              </a:spcBef>
              <a:buClr>
                <a:srgbClr val="0074C8"/>
              </a:buClr>
              <a:buSzPct val="125000"/>
              <a:buFontTx/>
              <a:buChar char="•"/>
            </a:pPr>
            <a:r>
              <a:rPr lang="es-MX" sz="36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Educación Superior</a:t>
            </a:r>
          </a:p>
        </p:txBody>
      </p:sp>
      <p:sp>
        <p:nvSpPr>
          <p:cNvPr id="2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7108370" y="12507066"/>
            <a:ext cx="16949060" cy="942812"/>
          </a:xfr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Plan Estatal de Desarrollo Guanajuato 2040</a:t>
            </a:r>
          </a:p>
          <a:p>
            <a:endParaRPr lang="en-US" sz="54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5A93C4F-B636-48E2-BFC9-588F1024FE59}"/>
              </a:ext>
            </a:extLst>
          </p:cNvPr>
          <p:cNvSpPr txBox="1"/>
          <p:nvPr/>
        </p:nvSpPr>
        <p:spPr>
          <a:xfrm>
            <a:off x="6239435" y="11283568"/>
            <a:ext cx="17629735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Alineado al PND y ODS (#10: Disminuir Desigualdades)</a:t>
            </a:r>
          </a:p>
        </p:txBody>
      </p:sp>
    </p:spTree>
    <p:extLst>
      <p:ext uri="{BB962C8B-B14F-4D97-AF65-F5344CB8AC3E}">
        <p14:creationId xmlns:p14="http://schemas.microsoft.com/office/powerpoint/2010/main" val="209487471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derecha 5"/>
          <p:cNvSpPr/>
          <p:nvPr/>
        </p:nvSpPr>
        <p:spPr>
          <a:xfrm>
            <a:off x="138545" y="2163611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7108370" y="12507066"/>
            <a:ext cx="16949060" cy="942812"/>
          </a:xfr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El SNIEG, integrador de información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2303EF-AF94-45AE-A91C-566A31AEF2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6914" y="633498"/>
            <a:ext cx="21267510" cy="1683208"/>
          </a:xfrm>
        </p:spPr>
        <p:txBody>
          <a:bodyPr/>
          <a:lstStyle/>
          <a:p>
            <a:r>
              <a:rPr lang="es-MX" dirty="0"/>
              <a:t>Marco Jurídico</a:t>
            </a:r>
          </a:p>
        </p:txBody>
      </p:sp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45E839FA-B592-4C4F-B526-FD6484ED8850}"/>
              </a:ext>
            </a:extLst>
          </p:cNvPr>
          <p:cNvSpPr txBox="1">
            <a:spLocks/>
          </p:cNvSpPr>
          <p:nvPr/>
        </p:nvSpPr>
        <p:spPr>
          <a:xfrm>
            <a:off x="802034" y="3899646"/>
            <a:ext cx="22537270" cy="7911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>
            <a:lvl1pPr marL="63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27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90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254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317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ct val="125000"/>
              <a:buFontTx/>
              <a:buChar char="•"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381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400" dirty="0"/>
              <a:t>A</a:t>
            </a:r>
            <a:r>
              <a:rPr lang="es-MX" sz="4000" dirty="0"/>
              <a:t>rtículos 26 y 73, fracción XXIX-D, de la Constitución Política de los Estados Unidos Mexicanos. Apartado B al artículo 26 constitucional, en el que se establece que el </a:t>
            </a:r>
            <a:r>
              <a:rPr lang="es-MX" sz="4000" b="1" dirty="0"/>
              <a:t>Estado Mexicano contará con un Sistema Nacional de Información Estadística y Geográfica (SNIEG)</a:t>
            </a:r>
            <a:r>
              <a:rPr lang="es-MX" sz="4000" dirty="0"/>
              <a:t> y que la responsabilidad de normar y coordinar dicho Sistema estará a cargo de un organismo con autonomía técnica y de gestión, personalidad jurídica y patrimonio propios: el INEGI.</a:t>
            </a:r>
            <a:endParaRPr lang="es-MX" sz="40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/>
              <a:t>Ley del Sistema Nacional de Información Estadística y Geográfica (LSNIEG), reglamentaria del Apartado B del artículo 26 de la Constitución Política de los Estados Unidos Mexicanos.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s-MX" sz="4000" dirty="0"/>
              <a:t>Ley de Planeación para el Estado de Guanajuato y su Reglamento, atribuyen funciones al IPLANEG y reconoce su planeación como el instrumento rector del desarrollo en la entidad.</a:t>
            </a:r>
          </a:p>
          <a:p>
            <a:pPr marL="0" indent="0" algn="just">
              <a:spcBef>
                <a:spcPts val="5400"/>
              </a:spcBef>
              <a:spcAft>
                <a:spcPts val="2400"/>
              </a:spcAft>
              <a:buFontTx/>
              <a:buNone/>
            </a:pPr>
            <a:endParaRPr lang="es-MX" sz="4400" dirty="0">
              <a:solidFill>
                <a:schemeClr val="tx1"/>
              </a:solidFill>
            </a:endParaRPr>
          </a:p>
          <a:p>
            <a:pPr marL="265113" indent="-265113" algn="just">
              <a:spcBef>
                <a:spcPts val="600"/>
              </a:spcBef>
              <a:spcAft>
                <a:spcPts val="2400"/>
              </a:spcAft>
              <a:buFontTx/>
              <a:buNone/>
            </a:pPr>
            <a:endParaRPr lang="es-MX" sz="6000" baseline="30000" dirty="0"/>
          </a:p>
          <a:p>
            <a:pPr marL="265113" indent="-265113" algn="just">
              <a:spcBef>
                <a:spcPts val="1200"/>
              </a:spcBef>
              <a:spcAft>
                <a:spcPts val="2400"/>
              </a:spcAft>
              <a:buFontTx/>
              <a:buNone/>
            </a:pPr>
            <a:endParaRPr lang="es-MX" sz="6600" baseline="30000" dirty="0"/>
          </a:p>
          <a:p>
            <a:pPr marL="265113" indent="-265113" algn="just">
              <a:spcBef>
                <a:spcPts val="1200"/>
              </a:spcBef>
              <a:spcAft>
                <a:spcPts val="2400"/>
              </a:spcAft>
              <a:buFontTx/>
              <a:buNone/>
            </a:pPr>
            <a:endParaRPr lang="es-MX" sz="6600" baseline="30000" dirty="0"/>
          </a:p>
          <a:p>
            <a:pPr marL="265113" indent="-265113" algn="just">
              <a:spcBef>
                <a:spcPts val="1800"/>
              </a:spcBef>
              <a:spcAft>
                <a:spcPts val="2400"/>
              </a:spcAft>
              <a:buFontTx/>
              <a:buNone/>
            </a:pPr>
            <a:r>
              <a:rPr lang="es-MX" sz="3200" dirty="0"/>
              <a:t>.</a:t>
            </a:r>
          </a:p>
          <a:p>
            <a:pPr marL="265113" indent="-265113" algn="just">
              <a:spcBef>
                <a:spcPts val="5400"/>
              </a:spcBef>
              <a:spcAft>
                <a:spcPts val="2400"/>
              </a:spcAft>
              <a:buFontTx/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0820937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derecha 5"/>
          <p:cNvSpPr/>
          <p:nvPr/>
        </p:nvSpPr>
        <p:spPr>
          <a:xfrm>
            <a:off x="138545" y="2163611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7108370" y="12507066"/>
            <a:ext cx="16949060" cy="942812"/>
          </a:xfr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El SNIEG, integrador de información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2303EF-AF94-45AE-A91C-566A31AEF2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6914" y="633498"/>
            <a:ext cx="21267510" cy="1683208"/>
          </a:xfrm>
        </p:spPr>
        <p:txBody>
          <a:bodyPr/>
          <a:lstStyle/>
          <a:p>
            <a:r>
              <a:rPr lang="es-MX" dirty="0"/>
              <a:t>Marco Jurídico</a:t>
            </a:r>
          </a:p>
        </p:txBody>
      </p:sp>
      <p:sp>
        <p:nvSpPr>
          <p:cNvPr id="23" name="Marcador de contenido 2">
            <a:extLst>
              <a:ext uri="{FF2B5EF4-FFF2-40B4-BE49-F238E27FC236}">
                <a16:creationId xmlns:a16="http://schemas.microsoft.com/office/drawing/2014/main" id="{B5AB11DB-816C-49F3-A969-CB780B92E661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802034" y="4478963"/>
            <a:ext cx="22537270" cy="7433795"/>
          </a:xfrm>
          <a:prstGeom prst="rect">
            <a:avLst/>
          </a:prstGeo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MX" sz="4400" dirty="0"/>
              <a:t>El Sistema Nacional de Información Estadística y Geográfica, es el conjunto de Unidades organizadas a través de los Subsistemas, coordinadas por el Instituto y articuladas mediante la Red Nacional de Información, con el propósito de producir y difundir la Información de Interés Nacional.</a:t>
            </a:r>
          </a:p>
          <a:p>
            <a:pPr marL="265113" indent="-265113" algn="just">
              <a:spcBef>
                <a:spcPts val="1200"/>
              </a:spcBef>
              <a:spcAft>
                <a:spcPts val="2400"/>
              </a:spcAft>
              <a:buNone/>
            </a:pPr>
            <a:endParaRPr lang="es-MX" sz="6600" baseline="30000" dirty="0"/>
          </a:p>
          <a:p>
            <a:pPr marL="265113" indent="-265113" algn="just">
              <a:spcBef>
                <a:spcPts val="1200"/>
              </a:spcBef>
              <a:spcAft>
                <a:spcPts val="2400"/>
              </a:spcAft>
              <a:buNone/>
            </a:pPr>
            <a:endParaRPr lang="es-MX" sz="6600" baseline="30000" dirty="0"/>
          </a:p>
          <a:p>
            <a:pPr marL="265113" indent="-265113" algn="just">
              <a:spcBef>
                <a:spcPts val="1800"/>
              </a:spcBef>
              <a:spcAft>
                <a:spcPts val="2400"/>
              </a:spcAft>
              <a:buNone/>
            </a:pPr>
            <a:r>
              <a:rPr lang="es-MX" sz="3200" dirty="0"/>
              <a:t>.</a:t>
            </a:r>
          </a:p>
          <a:p>
            <a:pPr marL="265113" indent="-265113" algn="just">
              <a:spcBef>
                <a:spcPts val="5400"/>
              </a:spcBef>
              <a:spcAft>
                <a:spcPts val="2400"/>
              </a:spcAft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09702262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571396" y="2104359"/>
            <a:ext cx="23333634" cy="991930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0"/>
              </a:spcBef>
            </a:pPr>
            <a:endParaRPr lang="es-MX" sz="4000" dirty="0"/>
          </a:p>
          <a:p>
            <a:pPr marL="0" indent="0" algn="just">
              <a:spcBef>
                <a:spcPts val="3000"/>
              </a:spcBef>
              <a:buNone/>
            </a:pPr>
            <a:r>
              <a:rPr lang="es-MX" sz="4000" dirty="0"/>
              <a:t>.  </a:t>
            </a:r>
          </a:p>
          <a:p>
            <a:pPr algn="just">
              <a:spcBef>
                <a:spcPts val="3000"/>
              </a:spcBef>
            </a:pPr>
            <a:endParaRPr lang="es-MX" sz="4000" dirty="0"/>
          </a:p>
          <a:p>
            <a:pPr algn="just">
              <a:spcBef>
                <a:spcPts val="3000"/>
              </a:spcBef>
            </a:pPr>
            <a:endParaRPr lang="es-MX" sz="4000" dirty="0"/>
          </a:p>
        </p:txBody>
      </p:sp>
      <p:sp>
        <p:nvSpPr>
          <p:cNvPr id="109" name="Título 1"/>
          <p:cNvSpPr txBox="1">
            <a:spLocks noGrp="1"/>
          </p:cNvSpPr>
          <p:nvPr>
            <p:ph type="body" idx="14"/>
          </p:nvPr>
        </p:nvSpPr>
        <p:spPr>
          <a:xfrm>
            <a:off x="0" y="779929"/>
            <a:ext cx="24384000" cy="1343838"/>
          </a:xfrm>
          <a:prstGeom prst="rect">
            <a:avLst/>
          </a:prstGeom>
        </p:spPr>
        <p:txBody>
          <a:bodyPr/>
          <a:lstStyle/>
          <a:p>
            <a:r>
              <a:rPr lang="es-MX" sz="5400" dirty="0"/>
              <a:t>Fuentes Genéricas de Información en Población</a:t>
            </a:r>
            <a:endParaRPr sz="5400" dirty="0"/>
          </a:p>
        </p:txBody>
      </p:sp>
      <p:sp>
        <p:nvSpPr>
          <p:cNvPr id="110" name="Title Text"/>
          <p:cNvSpPr txBox="1">
            <a:spLocks noGrp="1"/>
          </p:cNvSpPr>
          <p:nvPr>
            <p:ph type="body" idx="15"/>
          </p:nvPr>
        </p:nvSpPr>
        <p:spPr>
          <a:xfrm>
            <a:off x="6677891" y="12466122"/>
            <a:ext cx="17227139" cy="942812"/>
          </a:xfrm>
          <a:prstGeom prst="rect">
            <a:avLst/>
          </a:prstGeo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Generación de Indicadores</a:t>
            </a:r>
            <a:endParaRPr sz="5400" dirty="0">
              <a:solidFill>
                <a:srgbClr val="002F58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70275A-5290-4BD8-8186-BF07C9E58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483" y="2566222"/>
            <a:ext cx="15114494" cy="9453429"/>
          </a:xfrm>
          <a:prstGeom prst="rect">
            <a:avLst/>
          </a:prstGeom>
        </p:spPr>
      </p:pic>
      <p:sp>
        <p:nvSpPr>
          <p:cNvPr id="6" name="Flecha derecha 5">
            <a:extLst>
              <a:ext uri="{FF2B5EF4-FFF2-40B4-BE49-F238E27FC236}">
                <a16:creationId xmlns:a16="http://schemas.microsoft.com/office/drawing/2014/main" id="{DD5B9C7E-4183-4A09-880A-A9C7CC49A789}"/>
              </a:ext>
            </a:extLst>
          </p:cNvPr>
          <p:cNvSpPr/>
          <p:nvPr/>
        </p:nvSpPr>
        <p:spPr>
          <a:xfrm>
            <a:off x="138545" y="1522875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2503D717-FF27-4C40-B220-74554A2B5D29}"/>
              </a:ext>
            </a:extLst>
          </p:cNvPr>
          <p:cNvSpPr/>
          <p:nvPr/>
        </p:nvSpPr>
        <p:spPr>
          <a:xfrm>
            <a:off x="14442141" y="4207592"/>
            <a:ext cx="4948518" cy="7985533"/>
          </a:xfrm>
          <a:prstGeom prst="ellips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8675359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571396" y="2104359"/>
            <a:ext cx="23333634" cy="991930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0"/>
              </a:spcBef>
            </a:pPr>
            <a:endParaRPr lang="es-MX" sz="4000" dirty="0"/>
          </a:p>
          <a:p>
            <a:pPr marL="0" indent="0" algn="just">
              <a:spcBef>
                <a:spcPts val="3000"/>
              </a:spcBef>
              <a:buNone/>
            </a:pPr>
            <a:r>
              <a:rPr lang="es-MX" sz="4000" dirty="0"/>
              <a:t>.  </a:t>
            </a:r>
          </a:p>
          <a:p>
            <a:pPr algn="just">
              <a:spcBef>
                <a:spcPts val="3000"/>
              </a:spcBef>
            </a:pPr>
            <a:endParaRPr lang="es-MX" sz="4000" dirty="0"/>
          </a:p>
          <a:p>
            <a:pPr algn="just">
              <a:spcBef>
                <a:spcPts val="3000"/>
              </a:spcBef>
            </a:pPr>
            <a:endParaRPr lang="es-MX" sz="4000" dirty="0"/>
          </a:p>
        </p:txBody>
      </p:sp>
      <p:sp>
        <p:nvSpPr>
          <p:cNvPr id="109" name="Título 1"/>
          <p:cNvSpPr txBox="1">
            <a:spLocks noGrp="1"/>
          </p:cNvSpPr>
          <p:nvPr>
            <p:ph type="body" idx="14"/>
          </p:nvPr>
        </p:nvSpPr>
        <p:spPr>
          <a:xfrm>
            <a:off x="0" y="779929"/>
            <a:ext cx="24384000" cy="1343838"/>
          </a:xfrm>
          <a:prstGeom prst="rect">
            <a:avLst/>
          </a:prstGeom>
        </p:spPr>
        <p:txBody>
          <a:bodyPr/>
          <a:lstStyle/>
          <a:p>
            <a:r>
              <a:rPr lang="es-MX" sz="5400" dirty="0"/>
              <a:t>Fuentes Genéricas de Información en Población</a:t>
            </a:r>
            <a:endParaRPr sz="5400" dirty="0"/>
          </a:p>
        </p:txBody>
      </p:sp>
      <p:sp>
        <p:nvSpPr>
          <p:cNvPr id="110" name="Title Text"/>
          <p:cNvSpPr txBox="1">
            <a:spLocks noGrp="1"/>
          </p:cNvSpPr>
          <p:nvPr>
            <p:ph type="body" idx="15"/>
          </p:nvPr>
        </p:nvSpPr>
        <p:spPr>
          <a:xfrm>
            <a:off x="6677891" y="12466122"/>
            <a:ext cx="17227139" cy="942812"/>
          </a:xfrm>
          <a:prstGeom prst="rect">
            <a:avLst/>
          </a:prstGeo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Generación de Indicadores</a:t>
            </a:r>
            <a:endParaRPr sz="5400" dirty="0">
              <a:solidFill>
                <a:srgbClr val="002F58"/>
              </a:solidFill>
            </a:endParaRP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DD5B9C7E-4183-4A09-880A-A9C7CC49A789}"/>
              </a:ext>
            </a:extLst>
          </p:cNvPr>
          <p:cNvSpPr/>
          <p:nvPr/>
        </p:nvSpPr>
        <p:spPr>
          <a:xfrm>
            <a:off x="138545" y="1522875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F594ADE-F0DE-44AC-9DD3-25F673C1F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134" y="2566221"/>
            <a:ext cx="11547344" cy="904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140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571396" y="2104359"/>
            <a:ext cx="23333634" cy="991930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0"/>
              </a:spcBef>
            </a:pPr>
            <a:endParaRPr lang="es-MX" sz="4000" dirty="0"/>
          </a:p>
          <a:p>
            <a:pPr marL="0" indent="0" algn="just">
              <a:spcBef>
                <a:spcPts val="3000"/>
              </a:spcBef>
              <a:buNone/>
            </a:pPr>
            <a:r>
              <a:rPr lang="es-MX" sz="4000" dirty="0"/>
              <a:t>.  </a:t>
            </a:r>
          </a:p>
          <a:p>
            <a:pPr algn="just">
              <a:spcBef>
                <a:spcPts val="3000"/>
              </a:spcBef>
            </a:pPr>
            <a:endParaRPr lang="es-MX" sz="4000" dirty="0"/>
          </a:p>
          <a:p>
            <a:pPr algn="just">
              <a:spcBef>
                <a:spcPts val="3000"/>
              </a:spcBef>
            </a:pPr>
            <a:endParaRPr lang="es-MX" sz="4000" dirty="0"/>
          </a:p>
        </p:txBody>
      </p:sp>
      <p:sp>
        <p:nvSpPr>
          <p:cNvPr id="109" name="Título 1"/>
          <p:cNvSpPr txBox="1">
            <a:spLocks noGrp="1"/>
          </p:cNvSpPr>
          <p:nvPr>
            <p:ph type="body" idx="14"/>
          </p:nvPr>
        </p:nvSpPr>
        <p:spPr>
          <a:xfrm>
            <a:off x="0" y="779929"/>
            <a:ext cx="24384000" cy="1343838"/>
          </a:xfrm>
          <a:prstGeom prst="rect">
            <a:avLst/>
          </a:prstGeom>
        </p:spPr>
        <p:txBody>
          <a:bodyPr/>
          <a:lstStyle/>
          <a:p>
            <a:r>
              <a:rPr lang="es-MX" sz="5400" dirty="0"/>
              <a:t>Fuentes Genéricas de Información en Población</a:t>
            </a:r>
            <a:endParaRPr sz="5400" dirty="0"/>
          </a:p>
        </p:txBody>
      </p:sp>
      <p:sp>
        <p:nvSpPr>
          <p:cNvPr id="110" name="Title Text"/>
          <p:cNvSpPr txBox="1">
            <a:spLocks noGrp="1"/>
          </p:cNvSpPr>
          <p:nvPr>
            <p:ph type="body" idx="15"/>
          </p:nvPr>
        </p:nvSpPr>
        <p:spPr>
          <a:xfrm>
            <a:off x="6677891" y="12466122"/>
            <a:ext cx="17227139" cy="942812"/>
          </a:xfrm>
          <a:prstGeom prst="rect">
            <a:avLst/>
          </a:prstGeo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Generación de Indicadores</a:t>
            </a:r>
            <a:endParaRPr sz="5400" dirty="0">
              <a:solidFill>
                <a:srgbClr val="002F58"/>
              </a:solidFill>
            </a:endParaRP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DD5B9C7E-4183-4A09-880A-A9C7CC49A789}"/>
              </a:ext>
            </a:extLst>
          </p:cNvPr>
          <p:cNvSpPr/>
          <p:nvPr/>
        </p:nvSpPr>
        <p:spPr>
          <a:xfrm>
            <a:off x="138545" y="1522875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E382C52-CDBE-4973-92D4-198A706F1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2" y="2601114"/>
            <a:ext cx="15786846" cy="903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504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571396" y="2104359"/>
            <a:ext cx="23333634" cy="991930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0"/>
              </a:spcBef>
            </a:pPr>
            <a:endParaRPr lang="es-MX" sz="4000" dirty="0"/>
          </a:p>
          <a:p>
            <a:pPr marL="0" indent="0" algn="just">
              <a:spcBef>
                <a:spcPts val="3000"/>
              </a:spcBef>
              <a:buNone/>
            </a:pPr>
            <a:r>
              <a:rPr lang="es-MX" sz="4000" dirty="0"/>
              <a:t>.  </a:t>
            </a:r>
          </a:p>
          <a:p>
            <a:pPr algn="just">
              <a:spcBef>
                <a:spcPts val="3000"/>
              </a:spcBef>
            </a:pPr>
            <a:endParaRPr lang="es-MX" sz="4000" dirty="0"/>
          </a:p>
          <a:p>
            <a:pPr algn="just">
              <a:spcBef>
                <a:spcPts val="3000"/>
              </a:spcBef>
            </a:pPr>
            <a:endParaRPr lang="es-MX" sz="4000" dirty="0"/>
          </a:p>
        </p:txBody>
      </p:sp>
      <p:sp>
        <p:nvSpPr>
          <p:cNvPr id="109" name="Título 1"/>
          <p:cNvSpPr txBox="1">
            <a:spLocks noGrp="1"/>
          </p:cNvSpPr>
          <p:nvPr>
            <p:ph type="body" idx="14"/>
          </p:nvPr>
        </p:nvSpPr>
        <p:spPr>
          <a:xfrm>
            <a:off x="0" y="779929"/>
            <a:ext cx="24384000" cy="1343838"/>
          </a:xfrm>
          <a:prstGeom prst="rect">
            <a:avLst/>
          </a:prstGeom>
        </p:spPr>
        <p:txBody>
          <a:bodyPr/>
          <a:lstStyle/>
          <a:p>
            <a:r>
              <a:rPr lang="es-MX" sz="5400" dirty="0"/>
              <a:t>Fuentes Genéricas de Información en Población</a:t>
            </a:r>
            <a:endParaRPr sz="5400" dirty="0"/>
          </a:p>
        </p:txBody>
      </p:sp>
      <p:sp>
        <p:nvSpPr>
          <p:cNvPr id="110" name="Title Text"/>
          <p:cNvSpPr txBox="1">
            <a:spLocks noGrp="1"/>
          </p:cNvSpPr>
          <p:nvPr>
            <p:ph type="body" idx="15"/>
          </p:nvPr>
        </p:nvSpPr>
        <p:spPr>
          <a:xfrm>
            <a:off x="6677891" y="12466122"/>
            <a:ext cx="17227139" cy="942812"/>
          </a:xfrm>
          <a:prstGeom prst="rect">
            <a:avLst/>
          </a:prstGeom>
        </p:spPr>
        <p:txBody>
          <a:bodyPr/>
          <a:lstStyle/>
          <a:p>
            <a:r>
              <a:rPr lang="es-MX" sz="5400" dirty="0">
                <a:solidFill>
                  <a:srgbClr val="002F58"/>
                </a:solidFill>
              </a:rPr>
              <a:t>Generación de Indicadores</a:t>
            </a:r>
            <a:endParaRPr sz="5400" dirty="0">
              <a:solidFill>
                <a:srgbClr val="002F58"/>
              </a:solidFill>
            </a:endParaRP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DD5B9C7E-4183-4A09-880A-A9C7CC49A789}"/>
              </a:ext>
            </a:extLst>
          </p:cNvPr>
          <p:cNvSpPr/>
          <p:nvPr/>
        </p:nvSpPr>
        <p:spPr>
          <a:xfrm>
            <a:off x="138545" y="1522875"/>
            <a:ext cx="24045915" cy="1201783"/>
          </a:xfrm>
          <a:prstGeom prst="rightArrow">
            <a:avLst/>
          </a:prstGeom>
          <a:gradFill flip="none" rotWithShape="1">
            <a:gsLst>
              <a:gs pos="15000">
                <a:schemeClr val="bg1">
                  <a:lumMod val="50000"/>
                </a:schemeClr>
              </a:gs>
              <a:gs pos="42000">
                <a:schemeClr val="accent1">
                  <a:lumMod val="50000"/>
                </a:schemeClr>
              </a:gs>
              <a:gs pos="68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206B78-36F9-4053-8105-8C3188F29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705251"/>
            <a:ext cx="11286339" cy="930327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0C2D040-346F-4F36-81B9-05E04F5BCC41}"/>
              </a:ext>
            </a:extLst>
          </p:cNvPr>
          <p:cNvSpPr txBox="1"/>
          <p:nvPr/>
        </p:nvSpPr>
        <p:spPr>
          <a:xfrm>
            <a:off x="17700890" y="5465875"/>
            <a:ext cx="5024983" cy="30572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Reto principal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800" dirty="0">
                <a:highlight>
                  <a:srgbClr val="FFFF00"/>
                </a:highlight>
              </a:rPr>
              <a:t>e</a:t>
            </a:r>
            <a:r>
              <a:rPr kumimoji="0" lang="es-MX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n materia de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Información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en Población </a:t>
            </a:r>
          </a:p>
        </p:txBody>
      </p:sp>
    </p:spTree>
    <p:extLst>
      <p:ext uri="{BB962C8B-B14F-4D97-AF65-F5344CB8AC3E}">
        <p14:creationId xmlns:p14="http://schemas.microsoft.com/office/powerpoint/2010/main" val="238314674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lantilla_manualGris_20180201_1116" id="{58FCC413-1250-A944-9158-EC55651E9DFC}" vid="{81C46055-D86D-3846-969E-B7A77FC263BE}"/>
    </a:ext>
  </a:extLst>
</a:theme>
</file>

<file path=ppt/theme/theme2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D6D101B991474E93D6C5C48804BC99" ma:contentTypeVersion="0" ma:contentTypeDescription="Crear nuevo documento." ma:contentTypeScope="" ma:versionID="6a91a376ce0852ca1f90f2c352c28c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355BC4-B6AE-48FF-94A8-C5A4BFBCC5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35BF8E-1060-46AA-B038-9B669B6002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26CEF3-6964-45C1-95A6-54BBEA0E9D7D}">
  <ds:schemaRefs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5667</TotalTime>
  <Words>484</Words>
  <Application>Microsoft Office PowerPoint</Application>
  <PresentationFormat>Personalizado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Helvetica Neue</vt:lpstr>
      <vt:lpstr>Helvetica Neue Medium</vt:lpstr>
      <vt:lpstr>Wingdings</vt:lpstr>
      <vt:lpstr>Título texto</vt:lpstr>
      <vt:lpstr>Importancia de las Fuentes de Información en Población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INEGI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COVARRUBIAS ORDIALES JOSE PABLO</dc:creator>
  <cp:lastModifiedBy>DUEÑAS ACUÑA JORGE HUMBERTO</cp:lastModifiedBy>
  <cp:revision>358</cp:revision>
  <dcterms:created xsi:type="dcterms:W3CDTF">2019-02-01T18:50:41Z</dcterms:created>
  <dcterms:modified xsi:type="dcterms:W3CDTF">2020-07-23T14:22:14Z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0x0101002CD6D101B991474E93D6C5C48804BC99</vt:lpwstr>
  </property>
</Properties>
</file>