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Artículo 54.</a:t>
            </a:r>
            <a:r>
              <a:rPr b="0"/>
              <a:t> El control y la evaluación de los resultados obtenidos en la planeación territorial en el Estado, estará a cargo de la Secretaría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Artículo 54.</a:t>
            </a:r>
            <a:r>
              <a:rPr b="0"/>
              <a:t> El control y la evaluación de los resultados obtenidos en la planeación territorial en el Estado, estará a cargo de la Secretaría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Artículo 54.</a:t>
            </a:r>
            <a:r>
              <a:rPr b="0"/>
              <a:t> El control y la evaluación de los resultados obtenidos en la planeación territorial en el Estado, estará a cargo de la Secretaría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Artículo 54.</a:t>
            </a:r>
            <a:r>
              <a:rPr b="0"/>
              <a:t> El control y la evaluación de los resultados obtenidos en la planeación territorial en el Estado, estará a cargo de la Secretaría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3998" cy="706581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o del título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15" name="Nivel de texto 1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o del título"/>
          <p:cNvSpPr txBox="1"/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algn="ctr" defTabSz="410765">
              <a:lnSpc>
                <a:spcPct val="100000"/>
              </a:lnSpc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03" name="Nivel de texto 1…"/>
          <p:cNvSpPr txBox="1"/>
          <p:nvPr>
            <p:ph type="body" sz="quarter" idx="1"/>
          </p:nvPr>
        </p:nvSpPr>
        <p:spPr>
          <a:xfrm>
            <a:off x="892968" y="3545085"/>
            <a:ext cx="7358064" cy="794744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4" name="Número de diapositiva"/>
          <p:cNvSpPr txBox="1"/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o del título"/>
          <p:cNvSpPr txBox="1"/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algn="ctr" defTabSz="410765">
              <a:lnSpc>
                <a:spcPct val="100000"/>
              </a:lnSpc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12" name="Nivel de texto 1…"/>
          <p:cNvSpPr txBox="1"/>
          <p:nvPr>
            <p:ph type="body" sz="quarter" idx="1"/>
          </p:nvPr>
        </p:nvSpPr>
        <p:spPr>
          <a:xfrm>
            <a:off x="892968" y="3545085"/>
            <a:ext cx="7358064" cy="794744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3" name="Número de diapositiva"/>
          <p:cNvSpPr txBox="1"/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4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3998" cy="7065819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xto del título"/>
          <p:cNvSpPr txBox="1"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34" name="Nivel de texto 1…"/>
          <p:cNvSpPr txBox="1"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3998" cy="7065819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4" name="Nivel de texto 1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3998" cy="7065819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exto del título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4" name="Nivel de texto 1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5" name="Text Placeholder 4"/>
          <p:cNvSpPr/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3998" cy="7065819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3998" cy="706581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3998" cy="7065819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exto del título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82" name="Nivel de texto 1…"/>
          <p:cNvSpPr txBox="1"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3" name="Text Placeholder 3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8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3998" cy="706581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exto del título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93" name="Picture Placeholder 2"/>
          <p:cNvSpPr/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4" name="Nivel de texto 1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3998" cy="706581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 del título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4" name="Nivel de texto 1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5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3998" cy="706581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Número de diapositiva"/>
          <p:cNvSpPr txBox="1"/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-103910"/>
            <a:ext cx="9144002" cy="706582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CuadroTexto 2"/>
          <p:cNvSpPr txBox="1"/>
          <p:nvPr/>
        </p:nvSpPr>
        <p:spPr>
          <a:xfrm>
            <a:off x="7397084" y="6353455"/>
            <a:ext cx="146256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Julio de 2020</a:t>
            </a:r>
          </a:p>
        </p:txBody>
      </p:sp>
      <p:sp>
        <p:nvSpPr>
          <p:cNvPr id="124" name="3 Rectángulo"/>
          <p:cNvSpPr txBox="1"/>
          <p:nvPr/>
        </p:nvSpPr>
        <p:spPr>
          <a:xfrm>
            <a:off x="4271748" y="4072285"/>
            <a:ext cx="4763070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3600">
                <a:solidFill>
                  <a:srgbClr val="FFFFFF"/>
                </a:solidFill>
                <a:latin typeface="Bahnschrift SemiBold SemiConden"/>
                <a:ea typeface="Bahnschrift SemiBold SemiConden"/>
                <a:cs typeface="Bahnschrift SemiBold SemiConden"/>
                <a:sym typeface="Bahnschrift SemiBold SemiConden"/>
              </a:defRPr>
            </a:lvl1pPr>
          </a:lstStyle>
          <a:p>
            <a:pPr/>
            <a:r>
              <a:t>GUANAJUATO: Hablemos del reto demográfico</a:t>
            </a:r>
          </a:p>
        </p:txBody>
      </p:sp>
      <p:sp>
        <p:nvSpPr>
          <p:cNvPr id="125" name="5 Rectángulo"/>
          <p:cNvSpPr txBox="1"/>
          <p:nvPr/>
        </p:nvSpPr>
        <p:spPr>
          <a:xfrm>
            <a:off x="5308022" y="5914280"/>
            <a:ext cx="416925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solidFill>
                  <a:srgbClr val="FFFFFF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lvl1pPr>
          </a:lstStyle>
          <a:p>
            <a:pPr/>
            <a:r>
              <a:t>Día mundial de la población 2020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rcRect l="1895" t="57435" r="75324" b="8082"/>
          <a:stretch>
            <a:fillRect/>
          </a:stretch>
        </p:blipFill>
        <p:spPr>
          <a:xfrm>
            <a:off x="3659665" y="154668"/>
            <a:ext cx="2054181" cy="1748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n 2" descr="Imagen 2"/>
          <p:cNvPicPr>
            <a:picLocks noChangeAspect="1"/>
          </p:cNvPicPr>
          <p:nvPr/>
        </p:nvPicPr>
        <p:blipFill>
          <a:blip r:embed="rId3">
            <a:extLst/>
          </a:blip>
          <a:srcRect l="37747" t="27952" r="39644" b="45443"/>
          <a:stretch>
            <a:fillRect/>
          </a:stretch>
        </p:blipFill>
        <p:spPr>
          <a:xfrm>
            <a:off x="1587498" y="2039144"/>
            <a:ext cx="5920947" cy="391715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3 CuadroTexto"/>
          <p:cNvSpPr txBox="1"/>
          <p:nvPr/>
        </p:nvSpPr>
        <p:spPr>
          <a:xfrm>
            <a:off x="5930898" y="154669"/>
            <a:ext cx="2323118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MUNICIPIO </a:t>
            </a:r>
          </a:p>
          <a:p>
            <a:pPr algn="r"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DE LEÓN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rcRect l="1895" t="57435" r="75324" b="8082"/>
          <a:stretch>
            <a:fillRect/>
          </a:stretch>
        </p:blipFill>
        <p:spPr>
          <a:xfrm>
            <a:off x="3659665" y="154668"/>
            <a:ext cx="2054181" cy="1748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n 2" descr="Imagen 2"/>
          <p:cNvPicPr>
            <a:picLocks noChangeAspect="1"/>
          </p:cNvPicPr>
          <p:nvPr/>
        </p:nvPicPr>
        <p:blipFill>
          <a:blip r:embed="rId3">
            <a:extLst/>
          </a:blip>
          <a:srcRect l="60485" t="26848" r="5859" b="45048"/>
          <a:stretch>
            <a:fillRect/>
          </a:stretch>
        </p:blipFill>
        <p:spPr>
          <a:xfrm>
            <a:off x="471964" y="2171700"/>
            <a:ext cx="8169718" cy="3835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3 CuadroTexto"/>
          <p:cNvSpPr txBox="1"/>
          <p:nvPr/>
        </p:nvSpPr>
        <p:spPr>
          <a:xfrm>
            <a:off x="5930898" y="154669"/>
            <a:ext cx="2323118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MUNICIPIO </a:t>
            </a:r>
          </a:p>
          <a:p>
            <a:pPr algn="r"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DE LEÓN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rcRect l="1895" t="57435" r="75324" b="8082"/>
          <a:stretch>
            <a:fillRect/>
          </a:stretch>
        </p:blipFill>
        <p:spPr>
          <a:xfrm>
            <a:off x="3659665" y="154668"/>
            <a:ext cx="2054181" cy="1748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n 2" descr="Imagen 2"/>
          <p:cNvPicPr>
            <a:picLocks noChangeAspect="1"/>
          </p:cNvPicPr>
          <p:nvPr/>
        </p:nvPicPr>
        <p:blipFill>
          <a:blip r:embed="rId3">
            <a:extLst/>
          </a:blip>
          <a:srcRect l="2934" t="62554" r="56215" b="8296"/>
          <a:stretch>
            <a:fillRect/>
          </a:stretch>
        </p:blipFill>
        <p:spPr>
          <a:xfrm>
            <a:off x="241299" y="2413000"/>
            <a:ext cx="8452426" cy="3390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3 CuadroTexto"/>
          <p:cNvSpPr txBox="1"/>
          <p:nvPr/>
        </p:nvSpPr>
        <p:spPr>
          <a:xfrm>
            <a:off x="5930898" y="154669"/>
            <a:ext cx="2323118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MUNICIPIO </a:t>
            </a:r>
          </a:p>
          <a:p>
            <a:pPr algn="r"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DE LEÓN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rcRect l="1895" t="57435" r="75324" b="8082"/>
          <a:stretch>
            <a:fillRect/>
          </a:stretch>
        </p:blipFill>
        <p:spPr>
          <a:xfrm>
            <a:off x="3659665" y="154668"/>
            <a:ext cx="2054181" cy="1748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n 2" descr="Imagen 2"/>
          <p:cNvPicPr>
            <a:picLocks noChangeAspect="1"/>
          </p:cNvPicPr>
          <p:nvPr/>
        </p:nvPicPr>
        <p:blipFill>
          <a:blip r:embed="rId3">
            <a:extLst/>
          </a:blip>
          <a:srcRect l="43785" t="61413" r="32194" b="10027"/>
          <a:stretch>
            <a:fillRect/>
          </a:stretch>
        </p:blipFill>
        <p:spPr>
          <a:xfrm>
            <a:off x="1295400" y="2120900"/>
            <a:ext cx="6350000" cy="424465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3 CuadroTexto"/>
          <p:cNvSpPr txBox="1"/>
          <p:nvPr/>
        </p:nvSpPr>
        <p:spPr>
          <a:xfrm>
            <a:off x="5930898" y="154669"/>
            <a:ext cx="2323118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MUNICIPIO </a:t>
            </a:r>
          </a:p>
          <a:p>
            <a:pPr algn="r"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DE LEÓN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rcRect l="1895" t="57435" r="75324" b="8082"/>
          <a:stretch>
            <a:fillRect/>
          </a:stretch>
        </p:blipFill>
        <p:spPr>
          <a:xfrm>
            <a:off x="3659665" y="154668"/>
            <a:ext cx="2054181" cy="1748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n 2" descr="Imagen 2"/>
          <p:cNvPicPr>
            <a:picLocks noChangeAspect="1"/>
          </p:cNvPicPr>
          <p:nvPr/>
        </p:nvPicPr>
        <p:blipFill>
          <a:blip r:embed="rId3">
            <a:extLst/>
          </a:blip>
          <a:srcRect l="67421" t="61412" r="7401" b="10255"/>
          <a:stretch>
            <a:fillRect/>
          </a:stretch>
        </p:blipFill>
        <p:spPr>
          <a:xfrm>
            <a:off x="1284764" y="2108200"/>
            <a:ext cx="6644557" cy="4203699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3 CuadroTexto"/>
          <p:cNvSpPr txBox="1"/>
          <p:nvPr/>
        </p:nvSpPr>
        <p:spPr>
          <a:xfrm>
            <a:off x="5930898" y="154669"/>
            <a:ext cx="2323118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MUNICIPIO </a:t>
            </a:r>
          </a:p>
          <a:p>
            <a:pPr algn="r"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DE LEÓN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2 Marcador de contenido"/>
          <p:cNvSpPr txBox="1"/>
          <p:nvPr>
            <p:ph type="body" idx="1"/>
          </p:nvPr>
        </p:nvSpPr>
        <p:spPr>
          <a:xfrm>
            <a:off x="382137" y="1702796"/>
            <a:ext cx="8404023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buSzTx/>
              <a:buNone/>
              <a:defRPr b="1" sz="1800"/>
            </a:pPr>
            <a:r>
              <a:t>Es nuestro deber enfrentar con acciones claras y contundentes nuestro PRESENTE Y FUTURO DEMOGRÁFICO.</a:t>
            </a:r>
          </a:p>
          <a:p>
            <a:pPr>
              <a:lnSpc>
                <a:spcPct val="120000"/>
              </a:lnSpc>
              <a:defRPr sz="1800"/>
            </a:pPr>
            <a:r>
              <a:t>Impulsar la </a:t>
            </a:r>
            <a:r>
              <a:rPr i="1" u="sng"/>
              <a:t>incorporación de criterios demográficos</a:t>
            </a:r>
            <a:r>
              <a:t> en la planeación del desarrollo sustentable de la entidad.</a:t>
            </a:r>
          </a:p>
          <a:p>
            <a:pPr>
              <a:lnSpc>
                <a:spcPct val="120000"/>
              </a:lnSpc>
              <a:defRPr sz="1800"/>
            </a:pPr>
            <a:r>
              <a:t>El proceso de envejecimiento debe figurar explícitamente en la planeación del desarrollo del estado, de tal forma que se impulse la seguridad económica de los Adultos Mayores, la atención a la salud y se generen los entornos propicios para su desenvolvimiento. </a:t>
            </a:r>
          </a:p>
          <a:p>
            <a:pPr>
              <a:lnSpc>
                <a:spcPct val="120000"/>
              </a:lnSpc>
              <a:defRPr sz="1800"/>
            </a:pPr>
            <a:r>
              <a:t>Nunca como hoy hay tanta población en edad productiva: se tiene la oportunidad de impulsar el ahorro y la inversión,  mejorar las capacidades de la fuerza laboral, generar empleos suficientes y de calidad, así como fortalecer la estructura productiva.</a:t>
            </a:r>
          </a:p>
        </p:txBody>
      </p:sp>
      <p:sp>
        <p:nvSpPr>
          <p:cNvPr id="209" name="Google Shape;129;p18"/>
          <p:cNvSpPr txBox="1"/>
          <p:nvPr/>
        </p:nvSpPr>
        <p:spPr>
          <a:xfrm>
            <a:off x="3897638" y="69948"/>
            <a:ext cx="4888522" cy="149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353" tIns="101353" rIns="101353" bIns="101353" anchor="ctr">
            <a:spAutoFit/>
          </a:bodyPr>
          <a:lstStyle/>
          <a:p>
            <a:pPr algn="r">
              <a:lnSpc>
                <a:spcPct val="90000"/>
              </a:lnSpc>
              <a:defRPr b="1" sz="36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PRINCIPALES RETOS</a:t>
            </a:r>
            <a:br/>
            <a:r>
              <a:rPr sz="2000"/>
              <a:t>Guanajuato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2 Marcador de contenido"/>
          <p:cNvSpPr txBox="1"/>
          <p:nvPr>
            <p:ph type="body" idx="1"/>
          </p:nvPr>
        </p:nvSpPr>
        <p:spPr>
          <a:xfrm>
            <a:off x="382137" y="1607261"/>
            <a:ext cx="8404023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buSzTx/>
              <a:buNone/>
              <a:defRPr sz="1800"/>
            </a:pPr>
          </a:p>
          <a:p>
            <a:pPr>
              <a:lnSpc>
                <a:spcPct val="120000"/>
              </a:lnSpc>
              <a:defRPr sz="1800"/>
            </a:pPr>
            <a:r>
              <a:t>Ante la transición epidemiológica hacia enfermedades crónicas degenerativas: Promover los cuidados de la salud y la prevención de las enfermedades crónico degenerativas;  considerar infraestructura, equipamiento y recursos humanos calificados.</a:t>
            </a:r>
          </a:p>
          <a:p>
            <a:pPr>
              <a:lnSpc>
                <a:spcPct val="120000"/>
              </a:lnSpc>
              <a:defRPr sz="1800"/>
            </a:pPr>
            <a:r>
              <a:t>Adecuar la distribución territorial de la población  a las posibilidades  de desarrollo  sustentable de las regiones. </a:t>
            </a:r>
          </a:p>
          <a:p>
            <a:pPr>
              <a:lnSpc>
                <a:spcPct val="120000"/>
              </a:lnSpc>
              <a:defRPr sz="1800"/>
            </a:pPr>
            <a:r>
              <a:t>Prever las condiciones sociales económicas y culturales para que las parejas ejerzan sus  derechos reproductivos:  impulsar la conciliación de las esferas productivas y reproductivas,  garantizar el acceso a servicios de planificación familiar y salud reproductiva. </a:t>
            </a:r>
          </a:p>
        </p:txBody>
      </p:sp>
      <p:sp>
        <p:nvSpPr>
          <p:cNvPr id="212" name="Google Shape;129;p18"/>
          <p:cNvSpPr txBox="1"/>
          <p:nvPr/>
        </p:nvSpPr>
        <p:spPr>
          <a:xfrm>
            <a:off x="3897638" y="69948"/>
            <a:ext cx="4888522" cy="149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353" tIns="101353" rIns="101353" bIns="101353" anchor="ctr">
            <a:spAutoFit/>
          </a:bodyPr>
          <a:lstStyle/>
          <a:p>
            <a:pPr algn="r">
              <a:lnSpc>
                <a:spcPct val="90000"/>
              </a:lnSpc>
              <a:defRPr b="1" sz="36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PRINCIPALES RETOS</a:t>
            </a:r>
            <a:br/>
            <a:r>
              <a:rPr sz="2000"/>
              <a:t>Guanajuato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2 Marcador de contenido"/>
          <p:cNvSpPr txBox="1"/>
          <p:nvPr/>
        </p:nvSpPr>
        <p:spPr>
          <a:xfrm>
            <a:off x="317969" y="1783006"/>
            <a:ext cx="8404023" cy="5026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La caída del ritmo de crecimiento de la población ha atenuado una fuente importante de presión sobre los ecosistemas y los recursos públicos.</a:t>
            </a:r>
            <a:endParaRPr sz="2800"/>
          </a:p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Varios grupos importantes de población en regiones del Estado, presentan grandes rezagos en materia de control de la mortalidad y de la fecundidad no deseada,  se trata de las regiones y los segmentos más pobres, por lo cual sus patrones demográficos operan como una desventaja adicional a las muchas que tienen. </a:t>
            </a:r>
            <a:endParaRPr sz="2800"/>
          </a:p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La demanda por servicios de calidad para continuar disminuyendo la mortalidad y lograr que las parejas tengan los hijos que desean, seguirá aumentando en el futuro.</a:t>
            </a:r>
            <a:endParaRPr sz="2800"/>
          </a:p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Por lo que en  el diseño de las políticas públicas se debería prestar atención a las relaciones entre las tendencias y los factores demográficos, la utilización de los recursos, la difusión adecuada de tecnología, y el desarrollo. </a:t>
            </a:r>
            <a:endParaRPr sz="2800"/>
          </a:p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 </a:t>
            </a:r>
          </a:p>
        </p:txBody>
      </p:sp>
      <p:sp>
        <p:nvSpPr>
          <p:cNvPr id="215" name="Google Shape;129;p18"/>
          <p:cNvSpPr txBox="1"/>
          <p:nvPr/>
        </p:nvSpPr>
        <p:spPr>
          <a:xfrm>
            <a:off x="4069753" y="-30077"/>
            <a:ext cx="4888522" cy="149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353" tIns="101353" rIns="101353" bIns="101353" anchor="ctr">
            <a:spAutoFit/>
          </a:bodyPr>
          <a:lstStyle/>
          <a:p>
            <a:pPr algn="r">
              <a:lnSpc>
                <a:spcPct val="90000"/>
              </a:lnSpc>
              <a:defRPr b="1" sz="36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PRINCIPALES RETOS</a:t>
            </a:r>
            <a:br/>
            <a:r>
              <a:rPr sz="2000"/>
              <a:t>Guanajuato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03910"/>
            <a:ext cx="9143998" cy="7065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9;p18"/>
          <p:cNvSpPr txBox="1"/>
          <p:nvPr>
            <p:ph type="title"/>
          </p:nvPr>
        </p:nvSpPr>
        <p:spPr>
          <a:xfrm>
            <a:off x="3897638" y="152400"/>
            <a:ext cx="4888522" cy="1325585"/>
          </a:xfrm>
          <a:prstGeom prst="rect">
            <a:avLst/>
          </a:prstGeom>
        </p:spPr>
        <p:txBody>
          <a:bodyPr lIns="101353" tIns="101353" rIns="101353" bIns="101353"/>
          <a:lstStyle/>
          <a:p>
            <a:pPr algn="r" defTabSz="868680">
              <a:defRPr b="1" sz="342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Dinámica Demográfica</a:t>
            </a:r>
            <a:br/>
            <a:r>
              <a:rPr sz="1900"/>
              <a:t>Guanajuato</a:t>
            </a:r>
          </a:p>
        </p:txBody>
      </p:sp>
      <p:sp>
        <p:nvSpPr>
          <p:cNvPr id="128" name="1 Rectángulo"/>
          <p:cNvSpPr txBox="1"/>
          <p:nvPr/>
        </p:nvSpPr>
        <p:spPr>
          <a:xfrm>
            <a:off x="595502" y="1727904"/>
            <a:ext cx="457200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Bahnschrift SemiBold Condensed"/>
                <a:ea typeface="Bahnschrift SemiBold Condensed"/>
                <a:cs typeface="Bahnschrift SemiBold Condensed"/>
                <a:sym typeface="Bahnschrift SemiBold Condensed"/>
              </a:defRPr>
            </a:lvl1pPr>
          </a:lstStyle>
          <a:p>
            <a:pPr/>
            <a:r>
              <a:t>Guanajuato. Población total, tasa bruta de natalidad y  tasa Bruta de mortalidad, 2000-2050</a:t>
            </a:r>
          </a:p>
        </p:txBody>
      </p:sp>
      <p:sp>
        <p:nvSpPr>
          <p:cNvPr id="129" name="2 Rectángulo"/>
          <p:cNvSpPr txBox="1"/>
          <p:nvPr/>
        </p:nvSpPr>
        <p:spPr>
          <a:xfrm>
            <a:off x="458829" y="5431807"/>
            <a:ext cx="457200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latin typeface="Bahnschrift SemiLight Condensed"/>
                <a:ea typeface="Bahnschrift SemiLight Condensed"/>
                <a:cs typeface="Bahnschrift SemiLight Condensed"/>
                <a:sym typeface="Bahnschrift SemiLight Condensed"/>
              </a:defRPr>
            </a:lvl1pPr>
          </a:lstStyle>
          <a:p>
            <a:pPr/>
            <a:r>
              <a:t>Fuente: Elaborado IPLANEG con datos de CONAPO. Proyecciones de la Población de México 1970-2050.</a:t>
            </a:r>
          </a:p>
        </p:txBody>
      </p:sp>
      <p:sp>
        <p:nvSpPr>
          <p:cNvPr id="130" name="4 CuadroTexto"/>
          <p:cNvSpPr txBox="1"/>
          <p:nvPr/>
        </p:nvSpPr>
        <p:spPr>
          <a:xfrm>
            <a:off x="5459103" y="1448096"/>
            <a:ext cx="3684897" cy="542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700"/>
            </a:pPr>
            <a:r>
              <a:t>Al 2020, Guanajuato es el </a:t>
            </a:r>
            <a:r>
              <a:rPr b="1"/>
              <a:t>sexto estado con mayor población </a:t>
            </a:r>
            <a:r>
              <a:t>en el país. </a:t>
            </a:r>
          </a:p>
          <a:p>
            <a:pPr>
              <a:defRPr sz="1700"/>
            </a:pPr>
          </a:p>
          <a:p>
            <a:pPr>
              <a:defRPr sz="1700"/>
            </a:pPr>
            <a:r>
              <a:t>Aunado a la migración, los nacimientos y la mortalidad  determinan el crecimiento de la población. </a:t>
            </a:r>
          </a:p>
          <a:p>
            <a:pPr>
              <a:defRPr sz="1700"/>
            </a:pPr>
          </a:p>
          <a:p>
            <a:pPr>
              <a:defRPr sz="1700"/>
            </a:pPr>
            <a:r>
              <a:t>Se estima habrá 18 nacimientos y 6 muertes por cada mil habitantes durante este año. Asimismo, se perderán aproximadamente 23 mil personas por migración.</a:t>
            </a:r>
          </a:p>
          <a:p>
            <a:pPr>
              <a:defRPr sz="1700"/>
            </a:pPr>
          </a:p>
          <a:p>
            <a:pPr>
              <a:defRPr sz="1700"/>
            </a:pPr>
            <a:r>
              <a:t>En los próximos 30 años, se espera siga disminuyendo el número de hijos de las parejas, así como un incremento paulatino de la tasa de mortalidad, asociada sobre todo a una población más envejecida.</a:t>
            </a:r>
          </a:p>
        </p:txBody>
      </p:sp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384" y="2374234"/>
            <a:ext cx="5182893" cy="2934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29;p18"/>
          <p:cNvSpPr txBox="1"/>
          <p:nvPr>
            <p:ph type="title"/>
          </p:nvPr>
        </p:nvSpPr>
        <p:spPr>
          <a:xfrm>
            <a:off x="3897638" y="152400"/>
            <a:ext cx="4888522" cy="1325585"/>
          </a:xfrm>
          <a:prstGeom prst="rect">
            <a:avLst/>
          </a:prstGeom>
        </p:spPr>
        <p:txBody>
          <a:bodyPr lIns="101353" tIns="101353" rIns="101353" bIns="101353"/>
          <a:lstStyle/>
          <a:p>
            <a:pPr algn="r">
              <a:defRPr b="1" sz="36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LA POBLACIÓN HOY</a:t>
            </a:r>
            <a:br/>
            <a:r>
              <a:rPr sz="2000"/>
              <a:t>Guanajuato</a:t>
            </a:r>
          </a:p>
        </p:txBody>
      </p:sp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728" y="2374236"/>
            <a:ext cx="5100615" cy="391738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1 Rectángulo"/>
          <p:cNvSpPr txBox="1"/>
          <p:nvPr/>
        </p:nvSpPr>
        <p:spPr>
          <a:xfrm>
            <a:off x="595502" y="1727904"/>
            <a:ext cx="45720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Bahnschrift SemiBold Condensed"/>
                <a:ea typeface="Bahnschrift SemiBold Condensed"/>
                <a:cs typeface="Bahnschrift SemiBold Condensed"/>
                <a:sym typeface="Bahnschrift SemiBold Condensed"/>
              </a:defRPr>
            </a:lvl1pPr>
          </a:lstStyle>
          <a:p>
            <a:pPr/>
            <a:r>
              <a:t>Guanajuato. Población total y tasa de crecimiento intercensal, 1980-2050</a:t>
            </a:r>
          </a:p>
        </p:txBody>
      </p:sp>
      <p:sp>
        <p:nvSpPr>
          <p:cNvPr id="138" name="2 Rectángulo"/>
          <p:cNvSpPr txBox="1"/>
          <p:nvPr/>
        </p:nvSpPr>
        <p:spPr>
          <a:xfrm>
            <a:off x="764275" y="6264324"/>
            <a:ext cx="45720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latin typeface="Bahnschrift SemiLight Condensed"/>
                <a:ea typeface="Bahnschrift SemiLight Condensed"/>
                <a:cs typeface="Bahnschrift SemiLight Condensed"/>
                <a:sym typeface="Bahnschrift SemiLight Condensed"/>
              </a:defRPr>
            </a:lvl1pPr>
          </a:lstStyle>
          <a:p>
            <a:pPr/>
            <a:r>
              <a:t>Fuente: Elaborado IPLANEG con datos de INEGI. Censos de Población y Vivienda, 1980, 1990, 2000, 2010 y CONAPO. Proyecciones de la Población de México 1970-2050.</a:t>
            </a:r>
          </a:p>
        </p:txBody>
      </p:sp>
      <p:sp>
        <p:nvSpPr>
          <p:cNvPr id="139" name="4 CuadroTexto"/>
          <p:cNvSpPr txBox="1"/>
          <p:nvPr/>
        </p:nvSpPr>
        <p:spPr>
          <a:xfrm>
            <a:off x="5813945" y="1711397"/>
            <a:ext cx="3193576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Al 2020, la población de Guanajuato suma ya </a:t>
            </a:r>
            <a:r>
              <a:rPr b="1"/>
              <a:t>6.2 millones de personas</a:t>
            </a:r>
            <a:r>
              <a:t>, casi 2 millones más que a principios de siglo.</a:t>
            </a:r>
          </a:p>
          <a:p>
            <a:pPr/>
          </a:p>
          <a:p>
            <a:pPr/>
            <a:r>
              <a:t>Las </a:t>
            </a:r>
            <a:r>
              <a:rPr b="1"/>
              <a:t>mujeres</a:t>
            </a:r>
            <a:r>
              <a:t> representan el </a:t>
            </a:r>
            <a:r>
              <a:rPr b="1"/>
              <a:t>51.2%</a:t>
            </a:r>
            <a:r>
              <a:t> del total de la población</a:t>
            </a:r>
          </a:p>
          <a:p>
            <a:pPr/>
          </a:p>
          <a:p>
            <a:pPr/>
            <a:r>
              <a:t>La tasa de crecimiento ha disminuido en las últimas décadas. </a:t>
            </a:r>
            <a:r>
              <a:rPr b="1"/>
              <a:t>Se espera que en los próximos 30 años el crecimiento sea casi nulo</a:t>
            </a:r>
            <a:r>
              <a:t>.</a:t>
            </a:r>
          </a:p>
          <a:p>
            <a:pPr/>
          </a:p>
          <a:p>
            <a:pPr/>
            <a:r>
              <a:t>La esperanza de vida al 2020 es de </a:t>
            </a:r>
            <a:r>
              <a:rPr b="1"/>
              <a:t>75.2 años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29;p18"/>
          <p:cNvSpPr txBox="1"/>
          <p:nvPr>
            <p:ph type="title"/>
          </p:nvPr>
        </p:nvSpPr>
        <p:spPr>
          <a:xfrm>
            <a:off x="3897638" y="152400"/>
            <a:ext cx="4888522" cy="1325585"/>
          </a:xfrm>
          <a:prstGeom prst="rect">
            <a:avLst/>
          </a:prstGeom>
        </p:spPr>
        <p:txBody>
          <a:bodyPr lIns="101353" tIns="101353" rIns="101353" bIns="101353"/>
          <a:lstStyle/>
          <a:p>
            <a:pPr algn="r" defTabSz="804672">
              <a:defRPr b="1" sz="3168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LOS GRUPOS DE POBLACIÓN</a:t>
            </a:r>
            <a:br/>
            <a:r>
              <a:rPr sz="1760"/>
              <a:t>Guanajuato</a:t>
            </a:r>
          </a:p>
        </p:txBody>
      </p:sp>
      <p:sp>
        <p:nvSpPr>
          <p:cNvPr id="144" name="1 Rectángulo"/>
          <p:cNvSpPr txBox="1"/>
          <p:nvPr/>
        </p:nvSpPr>
        <p:spPr>
          <a:xfrm>
            <a:off x="595502" y="1727904"/>
            <a:ext cx="45720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Bahnschrift SemiBold Condensed"/>
                <a:ea typeface="Bahnschrift SemiBold Condensed"/>
                <a:cs typeface="Bahnschrift SemiBold Condensed"/>
                <a:sym typeface="Bahnschrift SemiBold Condensed"/>
              </a:defRPr>
            </a:lvl1pPr>
          </a:lstStyle>
          <a:p>
            <a:pPr/>
            <a:r>
              <a:t>Guanajuato. Población total y grandes grupos de población, 2020 y 2050</a:t>
            </a:r>
          </a:p>
        </p:txBody>
      </p:sp>
      <p:sp>
        <p:nvSpPr>
          <p:cNvPr id="145" name="2 Rectángulo"/>
          <p:cNvSpPr txBox="1"/>
          <p:nvPr/>
        </p:nvSpPr>
        <p:spPr>
          <a:xfrm>
            <a:off x="367814" y="6033492"/>
            <a:ext cx="457200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latin typeface="Bahnschrift SemiLight Condensed"/>
                <a:ea typeface="Bahnschrift SemiLight Condensed"/>
                <a:cs typeface="Bahnschrift SemiLight Condensed"/>
                <a:sym typeface="Bahnschrift SemiLight Condensed"/>
              </a:defRPr>
            </a:lvl1pPr>
          </a:lstStyle>
          <a:p>
            <a:pPr/>
            <a:r>
              <a:t>Fuente: Elaborado IPLANEG con datos de CONAPO. Proyecciones de la Población de México 1970-2050.</a:t>
            </a:r>
          </a:p>
        </p:txBody>
      </p:sp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126" y="2479602"/>
            <a:ext cx="5027377" cy="323188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4 CuadroTexto"/>
          <p:cNvSpPr txBox="1"/>
          <p:nvPr/>
        </p:nvSpPr>
        <p:spPr>
          <a:xfrm>
            <a:off x="5472751" y="1922203"/>
            <a:ext cx="3562066" cy="462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El grupo de 0 a 14 años perderá importancia relativa  </a:t>
            </a:r>
            <a:r>
              <a:rPr b="0"/>
              <a:t>en el total de la población, dando inicio al envejecimiento poblacional.</a:t>
            </a:r>
            <a:endParaRPr b="0"/>
          </a:p>
          <a:p>
            <a:pPr/>
          </a:p>
          <a:p>
            <a:pPr/>
            <a:r>
              <a:t>El grupo de </a:t>
            </a:r>
            <a:r>
              <a:rPr b="1"/>
              <a:t>65 años y más crecerá de manera significativa</a:t>
            </a:r>
            <a:r>
              <a:t> en las próximas décadas, trayendo una mayor presión a los sistemas de salud y de pensiones. </a:t>
            </a:r>
          </a:p>
          <a:p>
            <a:pPr/>
          </a:p>
          <a:p>
            <a:pPr/>
            <a:r>
              <a:t>La razón de dependencia se espera se mantenga en 52 dependientes por cada 100 activos, sin embargo </a:t>
            </a:r>
            <a:r>
              <a:rPr b="1"/>
              <a:t>en el 2050 los Adultos Mayores tendrán un mayor peso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29;p18"/>
          <p:cNvSpPr txBox="1"/>
          <p:nvPr>
            <p:ph type="title"/>
          </p:nvPr>
        </p:nvSpPr>
        <p:spPr>
          <a:xfrm>
            <a:off x="3897638" y="152400"/>
            <a:ext cx="4888522" cy="1325585"/>
          </a:xfrm>
          <a:prstGeom prst="rect">
            <a:avLst/>
          </a:prstGeom>
        </p:spPr>
        <p:txBody>
          <a:bodyPr lIns="101353" tIns="101353" rIns="101353" bIns="101353"/>
          <a:lstStyle>
            <a:lvl1pPr algn="r">
              <a:defRPr b="1" sz="36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lvl1pPr>
          </a:lstStyle>
          <a:p>
            <a:pPr/>
            <a:r>
              <a:t>ENVEJECIMIENTO DE GUANAJUATO</a:t>
            </a:r>
          </a:p>
        </p:txBody>
      </p:sp>
      <p:sp>
        <p:nvSpPr>
          <p:cNvPr id="152" name="1 Rectángulo"/>
          <p:cNvSpPr txBox="1"/>
          <p:nvPr/>
        </p:nvSpPr>
        <p:spPr>
          <a:xfrm>
            <a:off x="595502" y="1727904"/>
            <a:ext cx="45720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Bahnschrift SemiBold Condensed"/>
                <a:ea typeface="Bahnschrift SemiBold Condensed"/>
                <a:cs typeface="Bahnschrift SemiBold Condensed"/>
                <a:sym typeface="Bahnschrift SemiBold Condensed"/>
              </a:defRPr>
            </a:lvl1pPr>
          </a:lstStyle>
          <a:p>
            <a:pPr/>
            <a:r>
              <a:t>Guanajuato. Pirámide de población, 2020 y 2050</a:t>
            </a:r>
          </a:p>
        </p:txBody>
      </p:sp>
      <p:sp>
        <p:nvSpPr>
          <p:cNvPr id="153" name="2 Rectángulo"/>
          <p:cNvSpPr txBox="1"/>
          <p:nvPr/>
        </p:nvSpPr>
        <p:spPr>
          <a:xfrm>
            <a:off x="954667" y="6156319"/>
            <a:ext cx="45720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latin typeface="Bahnschrift SemiLight Condensed"/>
                <a:ea typeface="Bahnschrift SemiLight Condensed"/>
                <a:cs typeface="Bahnschrift SemiLight Condensed"/>
                <a:sym typeface="Bahnschrift SemiLight Condensed"/>
              </a:defRPr>
            </a:lvl1pPr>
          </a:lstStyle>
          <a:p>
            <a:pPr/>
            <a:r>
              <a:t>Fuente: Elaborado IPLANEG con datos de CONAPO. Proyecciones de la Población de México y de las Entidades Federativas, 1970-2050.</a:t>
            </a:r>
          </a:p>
        </p:txBody>
      </p:sp>
      <p:pic>
        <p:nvPicPr>
          <p:cNvPr id="15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320328"/>
            <a:ext cx="6005015" cy="357503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5 CuadroTexto"/>
          <p:cNvSpPr txBox="1"/>
          <p:nvPr/>
        </p:nvSpPr>
        <p:spPr>
          <a:xfrm>
            <a:off x="6005014" y="1514259"/>
            <a:ext cx="3138984" cy="542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Se acelera el tránsito de una población joven a otra más </a:t>
            </a:r>
            <a:r>
              <a:rPr b="1"/>
              <a:t>“entrada en años”</a:t>
            </a:r>
            <a:endParaRPr b="1"/>
          </a:p>
          <a:p>
            <a:pPr>
              <a:defRPr b="1"/>
            </a:pPr>
          </a:p>
          <a:p>
            <a:pPr/>
            <a:r>
              <a:t>Al </a:t>
            </a:r>
            <a:r>
              <a:rPr b="1"/>
              <a:t>2020</a:t>
            </a:r>
            <a:r>
              <a:t>, la pirámide ya mostraba un </a:t>
            </a:r>
            <a:r>
              <a:rPr b="1"/>
              <a:t>incipiente reducción de la base</a:t>
            </a:r>
            <a:r>
              <a:t>, pero al 2050 se espera una eminente disminución del número de nacimientos, esto permitirá garantizar la cobertura universal de servicios sociales (salud, educación).  </a:t>
            </a:r>
          </a:p>
          <a:p>
            <a:pPr/>
          </a:p>
          <a:p>
            <a:pPr>
              <a:defRPr b="1"/>
            </a:pPr>
            <a:r>
              <a:t>La mayor proporción de población estará en edad productiva</a:t>
            </a:r>
            <a:r>
              <a:rPr b="0"/>
              <a:t>. Esta es una ventana de oportunidad para el desarrollo económico.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29;p18"/>
          <p:cNvSpPr txBox="1"/>
          <p:nvPr/>
        </p:nvSpPr>
        <p:spPr>
          <a:xfrm>
            <a:off x="2895600" y="303628"/>
            <a:ext cx="6248400" cy="1023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353" tIns="101353" rIns="101353" bIns="101353" anchor="ctr">
            <a:spAutoFit/>
          </a:bodyPr>
          <a:lstStyle>
            <a:lvl1pPr algn="r">
              <a:lnSpc>
                <a:spcPct val="90000"/>
              </a:lnSpc>
              <a:defRPr b="1" sz="28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lvl1pPr>
          </a:lstStyle>
          <a:p>
            <a:pPr/>
            <a:r>
              <a:t>FACTORES DEMOGRÁFICOS Y DESARROLLO SOSTENIBLE </a:t>
            </a:r>
          </a:p>
        </p:txBody>
      </p:sp>
      <p:pic>
        <p:nvPicPr>
          <p:cNvPr id="160" name="Extracto de GTO:2040M Estrategia 2018-2024 (Asesores SDES).001.jpeg" descr="Extracto de GTO:2040M Estrategia 2018-2024 (Asesores SDES)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1347" y="1506840"/>
            <a:ext cx="7121306" cy="5340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upo 2"/>
          <p:cNvGrpSpPr/>
          <p:nvPr/>
        </p:nvGrpSpPr>
        <p:grpSpPr>
          <a:xfrm>
            <a:off x="456582" y="1763401"/>
            <a:ext cx="5183443" cy="4804212"/>
            <a:chOff x="0" y="0"/>
            <a:chExt cx="5183441" cy="4804210"/>
          </a:xfrm>
        </p:grpSpPr>
        <p:pic>
          <p:nvPicPr>
            <p:cNvPr id="162" name="3 Imagen" descr="3 Imagen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146" t="3790" r="21174" b="3461"/>
            <a:stretch>
              <a:fillRect/>
            </a:stretch>
          </p:blipFill>
          <p:spPr>
            <a:xfrm>
              <a:off x="-1" y="-1"/>
              <a:ext cx="5183443" cy="4804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292100" dist="139700" dir="2700000">
                <a:srgbClr val="333333">
                  <a:alpha val="64999"/>
                </a:srgbClr>
              </a:outerShdw>
            </a:effectLst>
          </p:spPr>
        </p:pic>
        <p:sp>
          <p:nvSpPr>
            <p:cNvPr id="163" name="Elipse 4"/>
            <p:cNvSpPr/>
            <p:nvPr/>
          </p:nvSpPr>
          <p:spPr>
            <a:xfrm>
              <a:off x="3226113" y="1243478"/>
              <a:ext cx="297738" cy="328712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4" name="Elipse 5"/>
            <p:cNvSpPr/>
            <p:nvPr/>
          </p:nvSpPr>
          <p:spPr>
            <a:xfrm>
              <a:off x="3498239" y="1947724"/>
              <a:ext cx="297738" cy="328712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5" name="Elipse 6"/>
            <p:cNvSpPr/>
            <p:nvPr/>
          </p:nvSpPr>
          <p:spPr>
            <a:xfrm>
              <a:off x="1759839" y="771094"/>
              <a:ext cx="297737" cy="328712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6" name="Elipse 7"/>
            <p:cNvSpPr/>
            <p:nvPr/>
          </p:nvSpPr>
          <p:spPr>
            <a:xfrm>
              <a:off x="2352193" y="1531098"/>
              <a:ext cx="297737" cy="328712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7" name="Elipse 8"/>
            <p:cNvSpPr/>
            <p:nvPr/>
          </p:nvSpPr>
          <p:spPr>
            <a:xfrm>
              <a:off x="2721084" y="2108659"/>
              <a:ext cx="297737" cy="328712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8" name="Elipse 9"/>
            <p:cNvSpPr/>
            <p:nvPr/>
          </p:nvSpPr>
          <p:spPr>
            <a:xfrm>
              <a:off x="748702" y="1546628"/>
              <a:ext cx="501101" cy="551759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9" name="Elipse 10"/>
            <p:cNvSpPr/>
            <p:nvPr/>
          </p:nvSpPr>
          <p:spPr>
            <a:xfrm>
              <a:off x="1596648" y="1935142"/>
              <a:ext cx="297737" cy="328712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0" name="Elipse 11"/>
            <p:cNvSpPr/>
            <p:nvPr/>
          </p:nvSpPr>
          <p:spPr>
            <a:xfrm>
              <a:off x="1465385" y="2678170"/>
              <a:ext cx="297737" cy="328712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1" name="Elipse 12"/>
            <p:cNvSpPr/>
            <p:nvPr/>
          </p:nvSpPr>
          <p:spPr>
            <a:xfrm>
              <a:off x="2592310" y="3061669"/>
              <a:ext cx="297737" cy="328712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2" name="Elipse 13"/>
            <p:cNvSpPr/>
            <p:nvPr/>
          </p:nvSpPr>
          <p:spPr>
            <a:xfrm>
              <a:off x="693836" y="3311627"/>
              <a:ext cx="297737" cy="328712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Elipse 14"/>
            <p:cNvSpPr/>
            <p:nvPr/>
          </p:nvSpPr>
          <p:spPr>
            <a:xfrm>
              <a:off x="1745515" y="4128463"/>
              <a:ext cx="297738" cy="328712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Elipse 15"/>
            <p:cNvSpPr/>
            <p:nvPr/>
          </p:nvSpPr>
          <p:spPr>
            <a:xfrm>
              <a:off x="2776390" y="4275698"/>
              <a:ext cx="297737" cy="328712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76" name="7 CuadroTexto"/>
          <p:cNvSpPr txBox="1"/>
          <p:nvPr/>
        </p:nvSpPr>
        <p:spPr>
          <a:xfrm>
            <a:off x="5907175" y="2409024"/>
            <a:ext cx="3008261" cy="8352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996" tIns="42996" rIns="42996" bIns="42996">
            <a:spAutoFit/>
          </a:bodyPr>
          <a:lstStyle/>
          <a:p>
            <a:pPr algn="r">
              <a:defRPr b="1" sz="3300">
                <a:latin typeface="Proxima Nova Cn Rg"/>
                <a:ea typeface="Proxima Nova Cn Rg"/>
                <a:cs typeface="Proxima Nova Cn Rg"/>
                <a:sym typeface="Proxima Nova Cn Rg"/>
              </a:defRPr>
            </a:pPr>
            <a:r>
              <a:t>144</a:t>
            </a:r>
            <a:r>
              <a:rPr b="0" sz="1600"/>
              <a:t>   Localidades mayores o iguales a 2, 500 hab.</a:t>
            </a:r>
          </a:p>
        </p:txBody>
      </p:sp>
      <p:sp>
        <p:nvSpPr>
          <p:cNvPr id="177" name="8 CuadroTexto"/>
          <p:cNvSpPr txBox="1"/>
          <p:nvPr/>
        </p:nvSpPr>
        <p:spPr>
          <a:xfrm>
            <a:off x="6046573" y="3372383"/>
            <a:ext cx="2729465" cy="10765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996" tIns="42996" rIns="42996" bIns="42996">
            <a:spAutoFit/>
          </a:bodyPr>
          <a:lstStyle/>
          <a:p>
            <a:pPr algn="r">
              <a:defRPr b="1" sz="3300">
                <a:latin typeface="Proxima Nova Cn Rg"/>
                <a:ea typeface="Proxima Nova Cn Rg"/>
                <a:cs typeface="Proxima Nova Cn Rg"/>
                <a:sym typeface="Proxima Nova Cn Rg"/>
              </a:defRPr>
            </a:pPr>
            <a:r>
              <a:t>4</a:t>
            </a:r>
            <a:r>
              <a:rPr b="0" sz="1600"/>
              <a:t>  Localidades menores a 2, 500 hab que son cabecera municipal.</a:t>
            </a:r>
          </a:p>
        </p:txBody>
      </p:sp>
      <p:sp>
        <p:nvSpPr>
          <p:cNvPr id="178" name="Google Shape;146;p20"/>
          <p:cNvSpPr txBox="1"/>
          <p:nvPr/>
        </p:nvSpPr>
        <p:spPr>
          <a:xfrm>
            <a:off x="3845002" y="-88603"/>
            <a:ext cx="5263189" cy="1437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990" tIns="42990" rIns="42990" bIns="42990" anchor="ctr">
            <a:spAutoFit/>
          </a:bodyPr>
          <a:lstStyle/>
          <a:p>
            <a:pPr algn="r">
              <a:lnSpc>
                <a:spcPct val="90000"/>
              </a:lnSpc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148 LOCALIDADES URBANAS</a:t>
            </a:r>
          </a:p>
          <a:p>
            <a:pPr algn="r">
              <a:lnSpc>
                <a:spcPct val="90000"/>
              </a:lnSpc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EN EL ESTADO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3 CuadroTexto"/>
          <p:cNvSpPr txBox="1"/>
          <p:nvPr/>
        </p:nvSpPr>
        <p:spPr>
          <a:xfrm>
            <a:off x="3352800" y="256496"/>
            <a:ext cx="553968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4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lvl1pPr>
          </a:lstStyle>
          <a:p>
            <a:pPr/>
            <a:r>
              <a:t>DETECCIÓN DE EQUIPAMIENTO ACTUAL Y AL 2040  POR CADA UNA DE LAS LOCALIDAD URBANA</a:t>
            </a:r>
          </a:p>
        </p:txBody>
      </p:sp>
      <p:sp>
        <p:nvSpPr>
          <p:cNvPr id="181" name="2 Rectángulo"/>
          <p:cNvSpPr txBox="1"/>
          <p:nvPr/>
        </p:nvSpPr>
        <p:spPr>
          <a:xfrm>
            <a:off x="3186545" y="6585601"/>
            <a:ext cx="570593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latin typeface="Bahnschrift SemiLight Condensed"/>
                <a:ea typeface="Bahnschrift SemiLight Condensed"/>
                <a:cs typeface="Bahnschrift SemiLight Condensed"/>
                <a:sym typeface="Bahnschrift SemiLight Condensed"/>
              </a:defRPr>
            </a:lvl1pPr>
          </a:lstStyle>
          <a:p>
            <a:pPr/>
            <a:r>
              <a:t>Fuente: Programa Estatal de Desarrollo Urbano y Ordenamiento Ecológico Territorial 2040, con base en el Sistema Normativo de Equipamiento Urbano de SEDESOL. 2019..</a:t>
            </a:r>
          </a:p>
        </p:txBody>
      </p:sp>
      <p:pic>
        <p:nvPicPr>
          <p:cNvPr id="182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441"/>
          <a:stretch>
            <a:fillRect/>
          </a:stretch>
        </p:blipFill>
        <p:spPr>
          <a:xfrm>
            <a:off x="0" y="1711111"/>
            <a:ext cx="9144000" cy="4038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rcRect l="1895" t="57435" r="75324" b="8082"/>
          <a:stretch>
            <a:fillRect/>
          </a:stretch>
        </p:blipFill>
        <p:spPr>
          <a:xfrm>
            <a:off x="3659665" y="154668"/>
            <a:ext cx="2054181" cy="1748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n 2" descr="Imagen 2"/>
          <p:cNvPicPr>
            <a:picLocks noChangeAspect="1"/>
          </p:cNvPicPr>
          <p:nvPr/>
        </p:nvPicPr>
        <p:blipFill>
          <a:blip r:embed="rId3">
            <a:extLst/>
          </a:blip>
          <a:srcRect l="2389" t="23383" r="62379" b="43158"/>
          <a:stretch>
            <a:fillRect/>
          </a:stretch>
        </p:blipFill>
        <p:spPr>
          <a:xfrm>
            <a:off x="673100" y="2120899"/>
            <a:ext cx="7213601" cy="385148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3 CuadroTexto"/>
          <p:cNvSpPr txBox="1"/>
          <p:nvPr/>
        </p:nvSpPr>
        <p:spPr>
          <a:xfrm>
            <a:off x="5930898" y="154669"/>
            <a:ext cx="2323118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MUNICIPIO </a:t>
            </a:r>
          </a:p>
          <a:p>
            <a:pPr algn="r">
              <a:defRPr b="1" sz="3200">
                <a:solidFill>
                  <a:srgbClr val="002060"/>
                </a:solidFill>
                <a:latin typeface="Bahnschrift Condensed"/>
                <a:ea typeface="Bahnschrift Condensed"/>
                <a:cs typeface="Bahnschrift Condensed"/>
                <a:sym typeface="Bahnschrift Condensed"/>
              </a:defRPr>
            </a:pPr>
            <a:r>
              <a:t>DE LEÓN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